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6" r:id="rId5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79" autoAdjust="0"/>
  </p:normalViewPr>
  <p:slideViewPr>
    <p:cSldViewPr snapToGrid="0">
      <p:cViewPr>
        <p:scale>
          <a:sx n="79" d="100"/>
          <a:sy n="79" d="100"/>
        </p:scale>
        <p:origin x="-1116" y="-72"/>
      </p:cViewPr>
      <p:guideLst>
        <p:guide orient="horz" pos="21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05828-FF00-4A0F-B55C-0B4DEFF0096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C745AE-8F68-4969-A8D6-7026921949EB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D4A06107-E30F-43D0-B691-50A216815C11}" cxnId="{3412ED01-5911-4419-85E8-37807C925CC7}" type="parTrans">
      <dgm:prSet/>
      <dgm:spPr/>
      <dgm:t>
        <a:bodyPr/>
        <a:lstStyle/>
        <a:p>
          <a:endParaRPr lang="zh-CN" altLang="en-US"/>
        </a:p>
      </dgm:t>
    </dgm:pt>
    <dgm:pt modelId="{EB1990CF-0995-4C3C-8B72-BBD20A64FABA}" cxnId="{3412ED01-5911-4419-85E8-37807C925CC7}" type="sibTrans">
      <dgm:prSet/>
      <dgm:spPr/>
      <dgm:t>
        <a:bodyPr/>
        <a:lstStyle/>
        <a:p>
          <a:endParaRPr lang="zh-CN" altLang="en-US"/>
        </a:p>
      </dgm:t>
    </dgm:pt>
    <dgm:pt modelId="{F83C5193-4FFE-42AE-8CFF-0CB3F5FE894B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要充分认识科技创新重要性</a:t>
          </a:r>
          <a:endParaRPr lang="zh-CN" altLang="en-US" b="1" dirty="0">
            <a:solidFill>
              <a:srgbClr val="FF0000"/>
            </a:solidFill>
          </a:endParaRPr>
        </a:p>
      </dgm:t>
    </dgm:pt>
    <dgm:pt modelId="{0A3D6B4C-CC4B-4460-B2BD-8C267355A743}" cxnId="{3CFB488E-056C-4992-A852-332B31793306}" type="parTrans">
      <dgm:prSet/>
      <dgm:spPr/>
      <dgm:t>
        <a:bodyPr/>
        <a:lstStyle/>
        <a:p>
          <a:endParaRPr lang="zh-CN" altLang="en-US"/>
        </a:p>
      </dgm:t>
    </dgm:pt>
    <dgm:pt modelId="{05091BEB-616D-4F3D-BF87-8324F8236203}" cxnId="{3CFB488E-056C-4992-A852-332B31793306}" type="sibTrans">
      <dgm:prSet/>
      <dgm:spPr/>
      <dgm:t>
        <a:bodyPr/>
        <a:lstStyle/>
        <a:p>
          <a:endParaRPr lang="zh-CN" altLang="en-US"/>
        </a:p>
      </dgm:t>
    </dgm:pt>
    <dgm:pt modelId="{5886FCF7-CCB7-44A5-8B3C-7FB194C7842E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252CF172-649B-41D8-BC11-009C8FE5C032}" cxnId="{DBA33718-4192-489B-9B74-EFABC50C4BC3}" type="parTrans">
      <dgm:prSet/>
      <dgm:spPr/>
      <dgm:t>
        <a:bodyPr/>
        <a:lstStyle/>
        <a:p>
          <a:endParaRPr lang="zh-CN" altLang="en-US"/>
        </a:p>
      </dgm:t>
    </dgm:pt>
    <dgm:pt modelId="{F8C9FADE-3235-449B-B15E-F2B70C9D37E6}" cxnId="{DBA33718-4192-489B-9B74-EFABC50C4BC3}" type="sibTrans">
      <dgm:prSet/>
      <dgm:spPr/>
      <dgm:t>
        <a:bodyPr/>
        <a:lstStyle/>
        <a:p>
          <a:endParaRPr lang="zh-CN" altLang="en-US"/>
        </a:p>
      </dgm:t>
    </dgm:pt>
    <dgm:pt modelId="{4EBEFE45-8D67-4FA0-AAA0-E011EB5E7A60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要实施好创新驱动发展战略，实施创新驱动发展战略是一     项系统工程，最为紧迫的是要进一步解放思想</a:t>
          </a:r>
          <a:endParaRPr lang="zh-CN" altLang="en-US" b="1" dirty="0">
            <a:solidFill>
              <a:srgbClr val="FF0000"/>
            </a:solidFill>
          </a:endParaRPr>
        </a:p>
      </dgm:t>
    </dgm:pt>
    <dgm:pt modelId="{BD22D105-189A-4F9B-9F5A-7CE24BFF9D5A}" cxnId="{B2B5E444-60BE-41DA-9D65-E1D659F95523}" type="parTrans">
      <dgm:prSet/>
      <dgm:spPr/>
      <dgm:t>
        <a:bodyPr/>
        <a:lstStyle/>
        <a:p>
          <a:endParaRPr lang="zh-CN" altLang="en-US"/>
        </a:p>
      </dgm:t>
    </dgm:pt>
    <dgm:pt modelId="{D2130A89-52FA-43AA-80EF-FEDF19AFF55B}" cxnId="{B2B5E444-60BE-41DA-9D65-E1D659F95523}" type="sibTrans">
      <dgm:prSet/>
      <dgm:spPr/>
      <dgm:t>
        <a:bodyPr/>
        <a:lstStyle/>
        <a:p>
          <a:endParaRPr lang="zh-CN" altLang="en-US"/>
        </a:p>
      </dgm:t>
    </dgm:pt>
    <dgm:pt modelId="{7D2E0007-0836-4BFE-8B53-2607EAB7D5E7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4773B13F-796D-4696-93C4-0D2F0D36DBB1}" cxnId="{A35F2DAE-E1DD-422F-88F8-688CA44F5B62}" type="parTrans">
      <dgm:prSet/>
      <dgm:spPr/>
      <dgm:t>
        <a:bodyPr/>
        <a:lstStyle/>
        <a:p>
          <a:endParaRPr lang="zh-CN" altLang="en-US"/>
        </a:p>
      </dgm:t>
    </dgm:pt>
    <dgm:pt modelId="{9D01E609-606B-4CCA-ADFD-00F07D3E3790}" cxnId="{A35F2DAE-E1DD-422F-88F8-688CA44F5B62}" type="sibTrans">
      <dgm:prSet/>
      <dgm:spPr/>
      <dgm:t>
        <a:bodyPr/>
        <a:lstStyle/>
        <a:p>
          <a:endParaRPr lang="zh-CN" altLang="en-US"/>
        </a:p>
      </dgm:t>
    </dgm:pt>
    <dgm:pt modelId="{8A4E40AF-1CC6-4C11-BF41-F436FD1A7336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要建立健全体制机制，实施科技创新与体制机制双轮驱动，破除一切束缚创新驱动发展的观念和体制机制障碍</a:t>
          </a:r>
          <a:endParaRPr lang="zh-CN" altLang="en-US" b="1" dirty="0">
            <a:solidFill>
              <a:srgbClr val="FF0000"/>
            </a:solidFill>
          </a:endParaRPr>
        </a:p>
      </dgm:t>
    </dgm:pt>
    <dgm:pt modelId="{52B02738-06AD-4B7E-A8F0-CFD06B80B694}" cxnId="{7A9761A2-5D73-49EE-96F7-59D95145B7B5}" type="parTrans">
      <dgm:prSet/>
      <dgm:spPr/>
      <dgm:t>
        <a:bodyPr/>
        <a:lstStyle/>
        <a:p>
          <a:endParaRPr lang="zh-CN" altLang="en-US"/>
        </a:p>
      </dgm:t>
    </dgm:pt>
    <dgm:pt modelId="{AB708F23-01E1-44B7-A260-8DB79FA6D67A}" cxnId="{7A9761A2-5D73-49EE-96F7-59D95145B7B5}" type="sibTrans">
      <dgm:prSet/>
      <dgm:spPr/>
      <dgm:t>
        <a:bodyPr/>
        <a:lstStyle/>
        <a:p>
          <a:endParaRPr lang="zh-CN" altLang="en-US"/>
        </a:p>
      </dgm:t>
    </dgm:pt>
    <dgm:pt modelId="{3D2792E5-7B1F-4F20-8008-504E11F9FAA3}">
      <dgm:prSet/>
      <dgm:spPr/>
      <dgm:t>
        <a:bodyPr/>
        <a:lstStyle/>
        <a:p>
          <a:endParaRPr lang="zh-CN" altLang="en-US" dirty="0"/>
        </a:p>
      </dgm:t>
    </dgm:pt>
    <dgm:pt modelId="{7919D44E-9E3B-4077-9B03-468FAA6D5DEF}" cxnId="{81AB5361-29C5-40F7-BFE9-AE1AD4C4724A}" type="parTrans">
      <dgm:prSet/>
      <dgm:spPr/>
      <dgm:t>
        <a:bodyPr/>
        <a:lstStyle/>
        <a:p>
          <a:endParaRPr lang="zh-CN" altLang="en-US"/>
        </a:p>
      </dgm:t>
    </dgm:pt>
    <dgm:pt modelId="{44B3D8FB-7730-4F01-BE46-C21B1DF8AFA4}" cxnId="{81AB5361-29C5-40F7-BFE9-AE1AD4C4724A}" type="sibTrans">
      <dgm:prSet/>
      <dgm:spPr/>
      <dgm:t>
        <a:bodyPr/>
        <a:lstStyle/>
        <a:p>
          <a:endParaRPr lang="zh-CN" altLang="en-US"/>
        </a:p>
      </dgm:t>
    </dgm:pt>
    <dgm:pt modelId="{0F0CE2A3-A3CB-4E6E-8671-EB1D85A97F3C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1888B892-D62E-41E9-A150-85772DFECA6E}" cxnId="{65DAFBAB-FE41-4D32-99A4-D90A36584D66}" type="parTrans">
      <dgm:prSet/>
      <dgm:spPr/>
      <dgm:t>
        <a:bodyPr/>
        <a:lstStyle/>
        <a:p>
          <a:endParaRPr lang="zh-CN" altLang="en-US"/>
        </a:p>
      </dgm:t>
    </dgm:pt>
    <dgm:pt modelId="{3D55685B-FACC-4347-A4A8-915C5E3B094B}" cxnId="{65DAFBAB-FE41-4D32-99A4-D90A36584D66}" type="sibTrans">
      <dgm:prSet/>
      <dgm:spPr/>
      <dgm:t>
        <a:bodyPr/>
        <a:lstStyle/>
        <a:p>
          <a:endParaRPr lang="zh-CN" altLang="en-US"/>
        </a:p>
      </dgm:t>
    </dgm:pt>
    <dgm:pt modelId="{5767DFDB-35BD-41F7-9F35-06D5FD291C95}">
      <dgm:prSet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要将科技创新与经济和社会发展紧密结合，广大科技工作者努力把论文写在祖国的大地上、将科技成果应用在实现现代化的伟大事业中，把科技创新落实到产业发展上</a:t>
          </a:r>
          <a:endParaRPr lang="zh-CN" altLang="en-US" b="1" dirty="0">
            <a:solidFill>
              <a:srgbClr val="FF0000"/>
            </a:solidFill>
          </a:endParaRPr>
        </a:p>
      </dgm:t>
    </dgm:pt>
    <dgm:pt modelId="{0A1369DE-1FFF-43A5-B64F-5B126D047C56}" cxnId="{F1E231BF-0A16-4DF1-B5AB-97CD5265C85B}" type="parTrans">
      <dgm:prSet/>
      <dgm:spPr/>
      <dgm:t>
        <a:bodyPr/>
        <a:lstStyle/>
        <a:p>
          <a:endParaRPr lang="zh-CN" altLang="en-US"/>
        </a:p>
      </dgm:t>
    </dgm:pt>
    <dgm:pt modelId="{01A9F7B2-AC94-41F1-BD40-99F467C444BC}" cxnId="{F1E231BF-0A16-4DF1-B5AB-97CD5265C85B}" type="sibTrans">
      <dgm:prSet/>
      <dgm:spPr/>
      <dgm:t>
        <a:bodyPr/>
        <a:lstStyle/>
        <a:p>
          <a:endParaRPr lang="zh-CN" altLang="en-US"/>
        </a:p>
      </dgm:t>
    </dgm:pt>
    <dgm:pt modelId="{B859C947-6C00-455A-9759-8222CE3BA9F7}" type="pres">
      <dgm:prSet presAssocID="{AE505828-FF00-4A0F-B55C-0B4DEFF00967}" presName="linearFlow" presStyleCnt="0">
        <dgm:presLayoutVars>
          <dgm:dir/>
          <dgm:animLvl val="lvl"/>
          <dgm:resizeHandles val="exact"/>
        </dgm:presLayoutVars>
      </dgm:prSet>
      <dgm:spPr/>
    </dgm:pt>
    <dgm:pt modelId="{A6D57DE4-0B5E-4FEC-A8E5-28D4BBDFA595}" type="pres">
      <dgm:prSet presAssocID="{ACC745AE-8F68-4969-A8D6-7026921949EB}" presName="composite" presStyleCnt="0"/>
      <dgm:spPr/>
    </dgm:pt>
    <dgm:pt modelId="{653650A9-190B-4E58-AD92-B1671033B705}" type="pres">
      <dgm:prSet presAssocID="{ACC745AE-8F68-4969-A8D6-7026921949E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DD5FCE2-D0B7-46C9-B290-2A09A97A974B}" type="pres">
      <dgm:prSet presAssocID="{ACC745AE-8F68-4969-A8D6-7026921949E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D72BDE-BAD7-450E-BA88-614293B88D71}" type="pres">
      <dgm:prSet presAssocID="{EB1990CF-0995-4C3C-8B72-BBD20A64FABA}" presName="sp" presStyleCnt="0"/>
      <dgm:spPr/>
    </dgm:pt>
    <dgm:pt modelId="{F647314F-C041-448C-8A0A-F3573A291F08}" type="pres">
      <dgm:prSet presAssocID="{5886FCF7-CCB7-44A5-8B3C-7FB194C7842E}" presName="composite" presStyleCnt="0"/>
      <dgm:spPr/>
    </dgm:pt>
    <dgm:pt modelId="{A15D203A-7962-4ADD-B897-D4919D5F5D36}" type="pres">
      <dgm:prSet presAssocID="{5886FCF7-CCB7-44A5-8B3C-7FB194C7842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9AF93EE-F271-4A34-8707-C8C2C0C89FDB}" type="pres">
      <dgm:prSet presAssocID="{5886FCF7-CCB7-44A5-8B3C-7FB194C7842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78C6EC-49AB-45BD-BA8B-1F62EA62F179}" type="pres">
      <dgm:prSet presAssocID="{F8C9FADE-3235-449B-B15E-F2B70C9D37E6}" presName="sp" presStyleCnt="0"/>
      <dgm:spPr/>
    </dgm:pt>
    <dgm:pt modelId="{76D55B44-AFFC-4655-9F9A-9984C130FADD}" type="pres">
      <dgm:prSet presAssocID="{0F0CE2A3-A3CB-4E6E-8671-EB1D85A97F3C}" presName="composite" presStyleCnt="0"/>
      <dgm:spPr/>
    </dgm:pt>
    <dgm:pt modelId="{EEAC9190-CD94-4FE8-9F63-EEBE97C9D009}" type="pres">
      <dgm:prSet presAssocID="{0F0CE2A3-A3CB-4E6E-8671-EB1D85A97F3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6C1FB2C-ADE4-48E6-B9C0-5F8615EA0CFD}" type="pres">
      <dgm:prSet presAssocID="{0F0CE2A3-A3CB-4E6E-8671-EB1D85A97F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D75D17-87E7-47C9-8CD2-BACFE2F0932D}" type="pres">
      <dgm:prSet presAssocID="{3D55685B-FACC-4347-A4A8-915C5E3B094B}" presName="sp" presStyleCnt="0"/>
      <dgm:spPr/>
    </dgm:pt>
    <dgm:pt modelId="{0187F809-64D8-4C48-9B14-9BC1EF80BE6E}" type="pres">
      <dgm:prSet presAssocID="{7D2E0007-0836-4BFE-8B53-2607EAB7D5E7}" presName="composite" presStyleCnt="0"/>
      <dgm:spPr/>
    </dgm:pt>
    <dgm:pt modelId="{5DA33DC3-60A3-4513-A485-ED2EA1D3EDE7}" type="pres">
      <dgm:prSet presAssocID="{7D2E0007-0836-4BFE-8B53-2607EAB7D5E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862BDB2-84E6-4206-BDD3-0AA752CA9394}" type="pres">
      <dgm:prSet presAssocID="{7D2E0007-0836-4BFE-8B53-2607EAB7D5E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12ED01-5911-4419-85E8-37807C925CC7}" srcId="{AE505828-FF00-4A0F-B55C-0B4DEFF00967}" destId="{ACC745AE-8F68-4969-A8D6-7026921949EB}" srcOrd="0" destOrd="0" parTransId="{D4A06107-E30F-43D0-B691-50A216815C11}" sibTransId="{EB1990CF-0995-4C3C-8B72-BBD20A64FABA}"/>
    <dgm:cxn modelId="{4EAC03BD-9CE1-4591-9887-0E75B3B24F92}" type="presOf" srcId="{4EBEFE45-8D67-4FA0-AAA0-E011EB5E7A60}" destId="{99AF93EE-F271-4A34-8707-C8C2C0C89FDB}" srcOrd="0" destOrd="0" presId="urn:microsoft.com/office/officeart/2005/8/layout/chevron2"/>
    <dgm:cxn modelId="{E64AC250-287C-4CF0-954B-16B2C018EA26}" type="presOf" srcId="{0F0CE2A3-A3CB-4E6E-8671-EB1D85A97F3C}" destId="{EEAC9190-CD94-4FE8-9F63-EEBE97C9D009}" srcOrd="0" destOrd="0" presId="urn:microsoft.com/office/officeart/2005/8/layout/chevron2"/>
    <dgm:cxn modelId="{7A9761A2-5D73-49EE-96F7-59D95145B7B5}" srcId="{7D2E0007-0836-4BFE-8B53-2607EAB7D5E7}" destId="{8A4E40AF-1CC6-4C11-BF41-F436FD1A7336}" srcOrd="0" destOrd="0" parTransId="{52B02738-06AD-4B7E-A8F0-CFD06B80B694}" sibTransId="{AB708F23-01E1-44B7-A260-8DB79FA6D67A}"/>
    <dgm:cxn modelId="{65DAFBAB-FE41-4D32-99A4-D90A36584D66}" srcId="{AE505828-FF00-4A0F-B55C-0B4DEFF00967}" destId="{0F0CE2A3-A3CB-4E6E-8671-EB1D85A97F3C}" srcOrd="2" destOrd="0" parTransId="{1888B892-D62E-41E9-A150-85772DFECA6E}" sibTransId="{3D55685B-FACC-4347-A4A8-915C5E3B094B}"/>
    <dgm:cxn modelId="{982EDE24-872C-4D55-A7BC-2295455F65AD}" type="presOf" srcId="{5886FCF7-CCB7-44A5-8B3C-7FB194C7842E}" destId="{A15D203A-7962-4ADD-B897-D4919D5F5D36}" srcOrd="0" destOrd="0" presId="urn:microsoft.com/office/officeart/2005/8/layout/chevron2"/>
    <dgm:cxn modelId="{EC602E2A-4B35-4977-8703-8810DAC36835}" type="presOf" srcId="{AE505828-FF00-4A0F-B55C-0B4DEFF00967}" destId="{B859C947-6C00-455A-9759-8222CE3BA9F7}" srcOrd="0" destOrd="0" presId="urn:microsoft.com/office/officeart/2005/8/layout/chevron2"/>
    <dgm:cxn modelId="{0E541D90-E89E-4D07-8651-9E41FF7D2EF4}" type="presOf" srcId="{8A4E40AF-1CC6-4C11-BF41-F436FD1A7336}" destId="{E862BDB2-84E6-4206-BDD3-0AA752CA9394}" srcOrd="0" destOrd="0" presId="urn:microsoft.com/office/officeart/2005/8/layout/chevron2"/>
    <dgm:cxn modelId="{81AB5361-29C5-40F7-BFE9-AE1AD4C4724A}" srcId="{5886FCF7-CCB7-44A5-8B3C-7FB194C7842E}" destId="{3D2792E5-7B1F-4F20-8008-504E11F9FAA3}" srcOrd="1" destOrd="0" parTransId="{7919D44E-9E3B-4077-9B03-468FAA6D5DEF}" sibTransId="{44B3D8FB-7730-4F01-BE46-C21B1DF8AFA4}"/>
    <dgm:cxn modelId="{F92D46FE-DCEB-43E1-AC77-6296C1BCDD74}" type="presOf" srcId="{F83C5193-4FFE-42AE-8CFF-0CB3F5FE894B}" destId="{7DD5FCE2-D0B7-46C9-B290-2A09A97A974B}" srcOrd="0" destOrd="0" presId="urn:microsoft.com/office/officeart/2005/8/layout/chevron2"/>
    <dgm:cxn modelId="{3CFB488E-056C-4992-A852-332B31793306}" srcId="{ACC745AE-8F68-4969-A8D6-7026921949EB}" destId="{F83C5193-4FFE-42AE-8CFF-0CB3F5FE894B}" srcOrd="0" destOrd="0" parTransId="{0A3D6B4C-CC4B-4460-B2BD-8C267355A743}" sibTransId="{05091BEB-616D-4F3D-BF87-8324F8236203}"/>
    <dgm:cxn modelId="{F1E231BF-0A16-4DF1-B5AB-97CD5265C85B}" srcId="{0F0CE2A3-A3CB-4E6E-8671-EB1D85A97F3C}" destId="{5767DFDB-35BD-41F7-9F35-06D5FD291C95}" srcOrd="0" destOrd="0" parTransId="{0A1369DE-1FFF-43A5-B64F-5B126D047C56}" sibTransId="{01A9F7B2-AC94-41F1-BD40-99F467C444BC}"/>
    <dgm:cxn modelId="{A35F2DAE-E1DD-422F-88F8-688CA44F5B62}" srcId="{AE505828-FF00-4A0F-B55C-0B4DEFF00967}" destId="{7D2E0007-0836-4BFE-8B53-2607EAB7D5E7}" srcOrd="3" destOrd="0" parTransId="{4773B13F-796D-4696-93C4-0D2F0D36DBB1}" sibTransId="{9D01E609-606B-4CCA-ADFD-00F07D3E3790}"/>
    <dgm:cxn modelId="{81FDE793-A457-4B5B-A508-CA320CEABE0E}" type="presOf" srcId="{7D2E0007-0836-4BFE-8B53-2607EAB7D5E7}" destId="{5DA33DC3-60A3-4513-A485-ED2EA1D3EDE7}" srcOrd="0" destOrd="0" presId="urn:microsoft.com/office/officeart/2005/8/layout/chevron2"/>
    <dgm:cxn modelId="{B2B5E444-60BE-41DA-9D65-E1D659F95523}" srcId="{5886FCF7-CCB7-44A5-8B3C-7FB194C7842E}" destId="{4EBEFE45-8D67-4FA0-AAA0-E011EB5E7A60}" srcOrd="0" destOrd="0" parTransId="{BD22D105-189A-4F9B-9F5A-7CE24BFF9D5A}" sibTransId="{D2130A89-52FA-43AA-80EF-FEDF19AFF55B}"/>
    <dgm:cxn modelId="{C60AD828-1CCA-4B47-8791-D91D968E529C}" type="presOf" srcId="{ACC745AE-8F68-4969-A8D6-7026921949EB}" destId="{653650A9-190B-4E58-AD92-B1671033B705}" srcOrd="0" destOrd="0" presId="urn:microsoft.com/office/officeart/2005/8/layout/chevron2"/>
    <dgm:cxn modelId="{DBA33718-4192-489B-9B74-EFABC50C4BC3}" srcId="{AE505828-FF00-4A0F-B55C-0B4DEFF00967}" destId="{5886FCF7-CCB7-44A5-8B3C-7FB194C7842E}" srcOrd="1" destOrd="0" parTransId="{252CF172-649B-41D8-BC11-009C8FE5C032}" sibTransId="{F8C9FADE-3235-449B-B15E-F2B70C9D37E6}"/>
    <dgm:cxn modelId="{1DA6042B-6E86-4880-8CCC-25AFAA8BF967}" type="presOf" srcId="{3D2792E5-7B1F-4F20-8008-504E11F9FAA3}" destId="{99AF93EE-F271-4A34-8707-C8C2C0C89FDB}" srcOrd="0" destOrd="1" presId="urn:microsoft.com/office/officeart/2005/8/layout/chevron2"/>
    <dgm:cxn modelId="{02A8C401-4FF4-48E4-AE82-D704CA7CC486}" type="presOf" srcId="{5767DFDB-35BD-41F7-9F35-06D5FD291C95}" destId="{D6C1FB2C-ADE4-48E6-B9C0-5F8615EA0CFD}" srcOrd="0" destOrd="0" presId="urn:microsoft.com/office/officeart/2005/8/layout/chevron2"/>
    <dgm:cxn modelId="{B084E710-483F-411B-BEA1-1B82814258CA}" type="presParOf" srcId="{B859C947-6C00-455A-9759-8222CE3BA9F7}" destId="{A6D57DE4-0B5E-4FEC-A8E5-28D4BBDFA595}" srcOrd="0" destOrd="0" presId="urn:microsoft.com/office/officeart/2005/8/layout/chevron2"/>
    <dgm:cxn modelId="{8FAA2A12-7FBA-4A5D-B6BE-EE3402B6B3D2}" type="presParOf" srcId="{A6D57DE4-0B5E-4FEC-A8E5-28D4BBDFA595}" destId="{653650A9-190B-4E58-AD92-B1671033B705}" srcOrd="0" destOrd="0" presId="urn:microsoft.com/office/officeart/2005/8/layout/chevron2"/>
    <dgm:cxn modelId="{77FDB48A-3997-4952-B9C1-B6C3D1EA6B57}" type="presParOf" srcId="{A6D57DE4-0B5E-4FEC-A8E5-28D4BBDFA595}" destId="{7DD5FCE2-D0B7-46C9-B290-2A09A97A974B}" srcOrd="1" destOrd="0" presId="urn:microsoft.com/office/officeart/2005/8/layout/chevron2"/>
    <dgm:cxn modelId="{B361E47F-9421-4C22-BEE7-ECD41F8AAD9D}" type="presParOf" srcId="{B859C947-6C00-455A-9759-8222CE3BA9F7}" destId="{4CD72BDE-BAD7-450E-BA88-614293B88D71}" srcOrd="1" destOrd="0" presId="urn:microsoft.com/office/officeart/2005/8/layout/chevron2"/>
    <dgm:cxn modelId="{61721E81-D5CF-489B-A81D-19C140984C82}" type="presParOf" srcId="{B859C947-6C00-455A-9759-8222CE3BA9F7}" destId="{F647314F-C041-448C-8A0A-F3573A291F08}" srcOrd="2" destOrd="0" presId="urn:microsoft.com/office/officeart/2005/8/layout/chevron2"/>
    <dgm:cxn modelId="{D56B7907-1A14-4FD1-A8FF-360429CE43CE}" type="presParOf" srcId="{F647314F-C041-448C-8A0A-F3573A291F08}" destId="{A15D203A-7962-4ADD-B897-D4919D5F5D36}" srcOrd="0" destOrd="0" presId="urn:microsoft.com/office/officeart/2005/8/layout/chevron2"/>
    <dgm:cxn modelId="{CC45D185-45BE-42EF-9C4B-2AA8243024A3}" type="presParOf" srcId="{F647314F-C041-448C-8A0A-F3573A291F08}" destId="{99AF93EE-F271-4A34-8707-C8C2C0C89FDB}" srcOrd="1" destOrd="0" presId="urn:microsoft.com/office/officeart/2005/8/layout/chevron2"/>
    <dgm:cxn modelId="{1D13ED26-8C3E-4E87-AF23-1E304E8E99B4}" type="presParOf" srcId="{B859C947-6C00-455A-9759-8222CE3BA9F7}" destId="{4B78C6EC-49AB-45BD-BA8B-1F62EA62F179}" srcOrd="3" destOrd="0" presId="urn:microsoft.com/office/officeart/2005/8/layout/chevron2"/>
    <dgm:cxn modelId="{C79059CF-686D-4BC7-BF0A-E53F6168CB50}" type="presParOf" srcId="{B859C947-6C00-455A-9759-8222CE3BA9F7}" destId="{76D55B44-AFFC-4655-9F9A-9984C130FADD}" srcOrd="4" destOrd="0" presId="urn:microsoft.com/office/officeart/2005/8/layout/chevron2"/>
    <dgm:cxn modelId="{967471A8-58F7-4D2F-81D6-129919A216A8}" type="presParOf" srcId="{76D55B44-AFFC-4655-9F9A-9984C130FADD}" destId="{EEAC9190-CD94-4FE8-9F63-EEBE97C9D009}" srcOrd="0" destOrd="0" presId="urn:microsoft.com/office/officeart/2005/8/layout/chevron2"/>
    <dgm:cxn modelId="{0BC26197-21B6-4416-80D3-ACE39D9BB208}" type="presParOf" srcId="{76D55B44-AFFC-4655-9F9A-9984C130FADD}" destId="{D6C1FB2C-ADE4-48E6-B9C0-5F8615EA0CFD}" srcOrd="1" destOrd="0" presId="urn:microsoft.com/office/officeart/2005/8/layout/chevron2"/>
    <dgm:cxn modelId="{D378C8BE-FF44-4F04-837E-75D3C57282CA}" type="presParOf" srcId="{B859C947-6C00-455A-9759-8222CE3BA9F7}" destId="{23D75D17-87E7-47C9-8CD2-BACFE2F0932D}" srcOrd="5" destOrd="0" presId="urn:microsoft.com/office/officeart/2005/8/layout/chevron2"/>
    <dgm:cxn modelId="{B758BF4A-0817-4EAA-BD3B-36B6BCF13DC6}" type="presParOf" srcId="{B859C947-6C00-455A-9759-8222CE3BA9F7}" destId="{0187F809-64D8-4C48-9B14-9BC1EF80BE6E}" srcOrd="6" destOrd="0" presId="urn:microsoft.com/office/officeart/2005/8/layout/chevron2"/>
    <dgm:cxn modelId="{CC26FA98-CAFB-4593-87E7-9E9CC2279403}" type="presParOf" srcId="{0187F809-64D8-4C48-9B14-9BC1EF80BE6E}" destId="{5DA33DC3-60A3-4513-A485-ED2EA1D3EDE7}" srcOrd="0" destOrd="0" presId="urn:microsoft.com/office/officeart/2005/8/layout/chevron2"/>
    <dgm:cxn modelId="{7603EDCD-1E14-413F-9014-8EC43F9856B7}" type="presParOf" srcId="{0187F809-64D8-4C48-9B14-9BC1EF80BE6E}" destId="{E862BDB2-84E6-4206-BDD3-0AA752CA93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650A9-190B-4E58-AD92-B1671033B705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1</a:t>
          </a:r>
          <a:endParaRPr lang="zh-CN" altLang="en-US" sz="2200" kern="1200" dirty="0"/>
        </a:p>
      </dsp:txBody>
      <dsp:txXfrm rot="-5400000">
        <a:off x="1" y="395096"/>
        <a:ext cx="788987" cy="338137"/>
      </dsp:txXfrm>
    </dsp:sp>
    <dsp:sp modelId="{7DD5FCE2-D0B7-46C9-B290-2A09A97A974B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FF0000"/>
              </a:solidFill>
            </a:rPr>
            <a:t>要充分认识科技创新重要性</a:t>
          </a:r>
          <a:endParaRPr lang="zh-CN" altLang="en-US" sz="1300" b="1" kern="1200" dirty="0">
            <a:solidFill>
              <a:srgbClr val="FF0000"/>
            </a:solidFill>
          </a:endParaRPr>
        </a:p>
      </dsp:txBody>
      <dsp:txXfrm rot="-5400000">
        <a:off x="788988" y="36365"/>
        <a:ext cx="5271248" cy="661103"/>
      </dsp:txXfrm>
    </dsp:sp>
    <dsp:sp modelId="{A15D203A-7962-4ADD-B897-D4919D5F5D3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2</a:t>
          </a:r>
          <a:endParaRPr lang="zh-CN" altLang="en-US" sz="2200" kern="1200" dirty="0"/>
        </a:p>
      </dsp:txBody>
      <dsp:txXfrm rot="-5400000">
        <a:off x="1" y="1373653"/>
        <a:ext cx="788987" cy="338137"/>
      </dsp:txXfrm>
    </dsp:sp>
    <dsp:sp modelId="{99AF93EE-F271-4A34-8707-C8C2C0C89FDB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FF0000"/>
              </a:solidFill>
            </a:rPr>
            <a:t>要实施好创新驱动发展战略，实施创新驱动发展战略是一     项系统工程，最为紧迫的是要进一步解放思想</a:t>
          </a:r>
          <a:endParaRPr lang="zh-CN" altLang="en-US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300" kern="1200" dirty="0"/>
        </a:p>
      </dsp:txBody>
      <dsp:txXfrm rot="-5400000">
        <a:off x="788988" y="1014923"/>
        <a:ext cx="5271248" cy="661103"/>
      </dsp:txXfrm>
    </dsp:sp>
    <dsp:sp modelId="{EEAC9190-CD94-4FE8-9F63-EEBE97C9D009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3</a:t>
          </a:r>
          <a:endParaRPr lang="zh-CN" altLang="en-US" sz="2200" kern="1200" dirty="0"/>
        </a:p>
      </dsp:txBody>
      <dsp:txXfrm rot="-5400000">
        <a:off x="1" y="2352210"/>
        <a:ext cx="788987" cy="338137"/>
      </dsp:txXfrm>
    </dsp:sp>
    <dsp:sp modelId="{D6C1FB2C-ADE4-48E6-B9C0-5F8615EA0CFD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FF0000"/>
              </a:solidFill>
            </a:rPr>
            <a:t>要将科技创新与经济和社会发展紧密结合，广大科技工作者努力把论文写在祖国的大地上、将科技成果应用在实现现代化的伟大事业中，把科技创新落实到产业发展上</a:t>
          </a:r>
          <a:endParaRPr lang="zh-CN" altLang="en-US" sz="1300" b="1" kern="1200" dirty="0">
            <a:solidFill>
              <a:srgbClr val="FF0000"/>
            </a:solidFill>
          </a:endParaRPr>
        </a:p>
      </dsp:txBody>
      <dsp:txXfrm rot="-5400000">
        <a:off x="788988" y="1993480"/>
        <a:ext cx="5271248" cy="661103"/>
      </dsp:txXfrm>
    </dsp:sp>
    <dsp:sp modelId="{5DA33DC3-60A3-4513-A485-ED2EA1D3EDE7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3</a:t>
          </a:r>
          <a:endParaRPr lang="zh-CN" altLang="en-US" sz="2200" kern="1200" dirty="0"/>
        </a:p>
      </dsp:txBody>
      <dsp:txXfrm rot="-5400000">
        <a:off x="1" y="3330768"/>
        <a:ext cx="788987" cy="338137"/>
      </dsp:txXfrm>
    </dsp:sp>
    <dsp:sp modelId="{E862BDB2-84E6-4206-BDD3-0AA752CA9394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b="1" kern="1200" dirty="0" smtClean="0">
              <a:solidFill>
                <a:srgbClr val="FF0000"/>
              </a:solidFill>
            </a:rPr>
            <a:t>要建立健全体制机制，实施科技创新与体制机制双轮驱动，破除一切束缚创新驱动发展的观念和体制机制障碍</a:t>
          </a:r>
          <a:endParaRPr lang="zh-CN" altLang="en-US" sz="1300" b="1" kern="1200" dirty="0">
            <a:solidFill>
              <a:srgbClr val="FF0000"/>
            </a:solidFill>
          </a:endParaRPr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8FB9-C7FF-4EB6-9505-F00006F4A0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DCCB-CF6E-4F3A-BE4C-C362CBA4DD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DCCB-CF6E-4F3A-BE4C-C362CBA4DD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就像太阳系中八大行星在保持自转的同时围绕太阳公转一样（太阳代表集体，各大行星代表团队成员），我们应将个人利益与集体利益统一起来，以获得最大的集体利益为核心，共同努力，共同奋斗，相互扶持，相互包容，使“集体”光芒万丈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092B5-38BD-475B-B351-403E79B02E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effectLst/>
              </a:rPr>
              <a:t>《</a:t>
            </a:r>
            <a:r>
              <a:rPr lang="zh-CN" altLang="en-US" dirty="0" smtClean="0">
                <a:effectLst/>
              </a:rPr>
              <a:t>雷锋日记</a:t>
            </a:r>
            <a:r>
              <a:rPr lang="en-US" altLang="zh-CN" dirty="0" smtClean="0">
                <a:effectLst/>
              </a:rPr>
              <a:t>》</a:t>
            </a:r>
            <a:r>
              <a:rPr lang="zh-CN" altLang="en-US" dirty="0" smtClean="0">
                <a:effectLst/>
              </a:rPr>
              <a:t>节选：一个人的作用，对于革命事业来说，就如一架机器上的一颗螺丝钉。机器由于许许多多的螺丝钉的联结和固定，才成为一个坚实的整体，才能够运转自如，发挥它巨大的工作能力。螺丝钉虽小，其作用是不可低估的。我愿永远做一个螺丝钉。螺丝钉要经常保养和清洗，才不会生锈。人的思想也是这样，要经常检查才不会出毛病。</a:t>
            </a:r>
            <a:endParaRPr lang="en-US" altLang="zh-CN" dirty="0" smtClean="0">
              <a:effectLst/>
            </a:endParaRPr>
          </a:p>
          <a:p>
            <a:endParaRPr lang="en-US" altLang="zh-CN" dirty="0" smtClean="0">
              <a:effectLst/>
            </a:endParaRPr>
          </a:p>
          <a:p>
            <a:r>
              <a:rPr lang="zh-CN" altLang="en-US" dirty="0" smtClean="0">
                <a:effectLst/>
              </a:rPr>
              <a:t>雷锋同志的比喻朴实贴切，形象说明了作为一名普通的基层党员对于党和人民的重要作用。在经济迅猛发展的今天，这一简单朴素的真理依然不会改变。作为一名党员，也应该时刻具有这种不慕荣利、甘于奉献的精神和心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FF466-FBC4-4623-A143-F65815BEC2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06FE-606E-4CFF-A523-5648B66B2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我觉得这张图能很好得阐释我在团队中的位置。对于上级交予的任务，能按时按量地完成。但是，没有调动自己的主观能动性，没有主动为团队出谋划策，主动承担责任，而是等到下达</a:t>
            </a:r>
            <a:r>
              <a:rPr lang="zh-CN" altLang="en-US" smtClean="0"/>
              <a:t>命令后再去执行，这样对于自身以及团队的发展都是不利的。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A06FE-606E-4CFF-A523-5648B66B2D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67ED-A9C3-4FB9-9CE4-780378B81C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8D2C-67B9-493A-8195-6B8269C78B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2660" y="1675765"/>
            <a:ext cx="7218045" cy="1790700"/>
          </a:xfrm>
        </p:spPr>
        <p:txBody>
          <a:bodyPr>
            <a:normAutofit fontScale="90000"/>
          </a:bodyPr>
          <a:p>
            <a:r>
              <a:rPr lang="zh-CN" altLang="en-US"/>
              <a:t>“我在团队中的位置”主题讨论活动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5860" y="3870246"/>
            <a:ext cx="6858000" cy="1241822"/>
          </a:xfrm>
        </p:spPr>
        <p:txBody>
          <a:bodyPr/>
          <a:p>
            <a:r>
              <a:rPr lang="zh-CN" altLang="en-US"/>
              <a:t>研究生第一党支部</a:t>
            </a:r>
            <a:endParaRPr lang="zh-CN" altLang="en-US"/>
          </a:p>
          <a:p>
            <a:r>
              <a:rPr lang="en-US" altLang="zh-CN"/>
              <a:t>2017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5</a:t>
            </a:r>
            <a:r>
              <a:rPr lang="zh-CN" altLang="en-US"/>
              <a:t>日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75541" y="2117000"/>
            <a:ext cx="5094515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350" dirty="0" smtClean="0"/>
              <a:t>我在团队中的位置，在实验室中，首先作为学生，尊师敬长，积极做研究，遵守研究院和实验室的规章制度。其次作为实验室一份子，积极配合导师管理实验室，与其他同学同事相互帮助。再次本人独立做课题，指导师弟师妹，实现实验室的传承。最后作为党员，发挥主观能动性，遇事有担当。</a:t>
            </a:r>
            <a:endParaRPr lang="en-US" altLang="zh-CN" sz="1350" dirty="0"/>
          </a:p>
        </p:txBody>
      </p: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单永礼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88075" y="857250"/>
            <a:ext cx="6593681" cy="1241822"/>
          </a:xfrm>
        </p:spPr>
        <p:txBody>
          <a:bodyPr>
            <a:noAutofit/>
          </a:bodyPr>
          <a:lstStyle/>
          <a:p>
            <a:endParaRPr kumimoji="1" lang="en-US" altLang="zh-CN" sz="1200" dirty="0"/>
          </a:p>
          <a:p>
            <a:r>
              <a:rPr lang="zh-CN" altLang="en-US" sz="1200" dirty="0" smtClean="0"/>
              <a:t>如果</a:t>
            </a:r>
            <a:r>
              <a:rPr lang="zh-CN" altLang="en-US" sz="1200" dirty="0"/>
              <a:t>你是一滴水，</a:t>
            </a:r>
            <a:endParaRPr lang="zh-CN" altLang="en-US" sz="1200" dirty="0"/>
          </a:p>
          <a:p>
            <a:r>
              <a:rPr lang="zh-CN" altLang="en-US" sz="1200" dirty="0"/>
              <a:t>你是否滋润了一寸土地。</a:t>
            </a:r>
            <a:endParaRPr lang="zh-CN" altLang="en-US" sz="1200" dirty="0"/>
          </a:p>
          <a:p>
            <a:r>
              <a:rPr lang="zh-CN" altLang="en-US" sz="1200" dirty="0"/>
              <a:t>如果你是一线阳光，</a:t>
            </a:r>
            <a:endParaRPr lang="zh-CN" altLang="en-US" sz="1200" dirty="0"/>
          </a:p>
          <a:p>
            <a:r>
              <a:rPr lang="zh-CN" altLang="en-US" sz="1200" dirty="0"/>
              <a:t>你是否照亮了一分黑暗。</a:t>
            </a:r>
            <a:endParaRPr lang="zh-CN" altLang="en-US" sz="1200" dirty="0"/>
          </a:p>
          <a:p>
            <a:r>
              <a:rPr lang="zh-CN" altLang="en-US" sz="1200" dirty="0"/>
              <a:t>如果你是一粒粮食，</a:t>
            </a:r>
            <a:endParaRPr lang="zh-CN" altLang="en-US" sz="1200" dirty="0"/>
          </a:p>
          <a:p>
            <a:r>
              <a:rPr lang="zh-CN" altLang="en-US" sz="1200" dirty="0"/>
              <a:t>你是否哺育了有用的</a:t>
            </a:r>
            <a:r>
              <a:rPr lang="zh-CN" altLang="en-US" sz="1200" dirty="0" smtClean="0"/>
              <a:t>生命。</a:t>
            </a:r>
            <a:endParaRPr lang="zh-CN" altLang="en-US" sz="1200" dirty="0" smtClean="0"/>
          </a:p>
          <a:p>
            <a:r>
              <a:rPr lang="zh-CN" altLang="en-US" sz="1200" dirty="0" smtClean="0"/>
              <a:t>如果</a:t>
            </a:r>
            <a:r>
              <a:rPr lang="zh-CN" altLang="en-US" sz="1200" dirty="0"/>
              <a:t>你是最小的一颗螺丝钉，你是否永远坚守在你的岗位</a:t>
            </a:r>
            <a:r>
              <a:rPr lang="zh-CN" altLang="en-US" sz="1200" dirty="0" smtClean="0"/>
              <a:t>。</a:t>
            </a:r>
            <a:endParaRPr lang="zh-CN" altLang="en-US" sz="1200" dirty="0" smtClean="0"/>
          </a:p>
          <a:p>
            <a:r>
              <a:rPr lang="zh-CN" altLang="en-US" sz="1200" dirty="0" smtClean="0"/>
              <a:t>螺丝钉</a:t>
            </a:r>
            <a:r>
              <a:rPr lang="zh-CN" altLang="en-US" sz="1200" dirty="0"/>
              <a:t>虽小，其作用却是不可估量的，我愿永远做一颗</a:t>
            </a:r>
            <a:r>
              <a:rPr lang="zh-CN" altLang="en-US" sz="1200" dirty="0" smtClean="0"/>
              <a:t>螺丝钉。</a:t>
            </a:r>
            <a:endParaRPr lang="zh-CN" altLang="en-US" sz="1200" dirty="0" smtClean="0"/>
          </a:p>
          <a:p>
            <a:endParaRPr lang="zh-CN" altLang="en-US" sz="1200" dirty="0" smtClean="0"/>
          </a:p>
          <a:p>
            <a:r>
              <a:rPr lang="zh-CN" altLang="en-US" sz="1200" dirty="0" smtClean="0"/>
              <a:t>                                                                                    </a:t>
            </a:r>
            <a:r>
              <a:rPr lang="en-US" altLang="zh-CN" sz="1200" dirty="0" smtClean="0"/>
              <a:t>——</a:t>
            </a:r>
            <a:r>
              <a:rPr lang="zh-CN" altLang="en-US" sz="1200" dirty="0"/>
              <a:t>摘自</a:t>
            </a:r>
            <a:r>
              <a:rPr lang="en-US" altLang="zh-CN" sz="1200" dirty="0"/>
              <a:t>《</a:t>
            </a:r>
            <a:r>
              <a:rPr lang="zh-CN" altLang="en-US" sz="1200" dirty="0"/>
              <a:t>雷锋日记</a:t>
            </a:r>
            <a:r>
              <a:rPr lang="en-US" altLang="zh-CN" sz="1200" dirty="0"/>
              <a:t>》</a:t>
            </a:r>
            <a:endParaRPr lang="en-US" altLang="zh-CN" sz="1200" dirty="0"/>
          </a:p>
          <a:p>
            <a:br>
              <a:rPr lang="zh-CN" altLang="en-US" sz="1200" dirty="0"/>
            </a:br>
            <a:r>
              <a:rPr lang="zh-CN" altLang="en-US" sz="1200" dirty="0" smtClean="0"/>
              <a:t>在团队中，我愿意做好一颗螺丝钉，跟千万颗螺丝钉一起，推动整个团队的前进！</a:t>
            </a:r>
            <a:endParaRPr kumimoji="1"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杨雪洁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-17349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我在团队中的作用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837" y="220486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 我是一名博士三年级的学生，我的名字叫张田，从事干细胞研究相关工作。在团队中主要是完成导师要求的相关工作，同时在自己喜欢的领域钻研创新，另外带领新来的师弟师妹做好实验室的初级实验操作。</a:t>
            </a:r>
            <a:endParaRPr lang="zh-CN" altLang="en-US" sz="2400" dirty="0"/>
          </a:p>
        </p:txBody>
      </p:sp>
      <p:pic>
        <p:nvPicPr>
          <p:cNvPr id="1026" name="Picture 2" descr="C:\Users\pei-1\Desktop\TIM图片20171105211449_副本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98" y="397800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691890" y="655921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张田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11" y="1576524"/>
            <a:ext cx="5094515" cy="38208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周纯华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74e4b5471c04e126a994e96bd5b148df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00248" cy="51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57332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我们党组织部是个大的有机集体，就像这片森林，在共同的阳光雨露下生长。当然森林的树木也有大有小，我就是森林中的一棵小树，在成长中向大树看齐，与其他小树相互鼓励一起成长。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388735" y="6566201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张婧媛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013d303891b12bf504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076960"/>
            <a:ext cx="4761865" cy="3523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1840" y="98361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我在团队中的位置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0850" y="1387475"/>
            <a:ext cx="30448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文楷体" panose="02010600040101010101" charset="-122"/>
                <a:ea typeface="华文楷体" panose="02010600040101010101" charset="-122"/>
              </a:rPr>
              <a:t>如果把团队比作一个有机体，那团队中的每个人就是组成有机体的一个细胞，只有所有的细胞一起协同工作、互相沟通，整个有机体才能正常地的、健康的运转。若是某个细胞停止工作或变质变坏，那么有机体会识别并剔除这些无用的细胞。所以，我们就是组成团队那些细胞中的一个，我们需要坚守自己的岗位、做好自己的工作。</a:t>
            </a:r>
            <a:endParaRPr lang="zh-CN" altLang="en-US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朱艳玲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576" y="1261110"/>
            <a:ext cx="4000024" cy="30070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30579" y="1654016"/>
            <a:ext cx="2973229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“这事我负责！” = 团队领导人</a:t>
            </a:r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4630579" y="1930241"/>
            <a:ext cx="2539841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“这事我顶着！” = 团队顶梁柱</a:t>
            </a:r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4630579" y="2206466"/>
            <a:ext cx="2793206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“这事我来做！” = 领导左右手</a:t>
            </a:r>
            <a:endParaRPr lang="zh-CN" altLang="en-US" sz="1350"/>
          </a:p>
        </p:txBody>
      </p:sp>
      <p:sp>
        <p:nvSpPr>
          <p:cNvPr id="9" name="文本框 8"/>
          <p:cNvSpPr txBox="1"/>
          <p:nvPr/>
        </p:nvSpPr>
        <p:spPr>
          <a:xfrm>
            <a:off x="4630579" y="2489835"/>
            <a:ext cx="318325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“这事我不会！” = 最基层员工</a:t>
            </a:r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4630579" y="2785586"/>
            <a:ext cx="2973229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“这事怪我吗？” = 团队的拖累</a:t>
            </a:r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630579" y="3061811"/>
            <a:ext cx="317563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“这事找谁啊？” = 团队的白痴</a:t>
            </a:r>
            <a:endParaRPr lang="zh-CN" altLang="en-US" sz="1350"/>
          </a:p>
        </p:txBody>
      </p:sp>
      <p:sp>
        <p:nvSpPr>
          <p:cNvPr id="12" name="文本框 11"/>
          <p:cNvSpPr txBox="1"/>
          <p:nvPr/>
        </p:nvSpPr>
        <p:spPr>
          <a:xfrm>
            <a:off x="4630579" y="3345180"/>
            <a:ext cx="369570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350"/>
              <a:t>“这事为什么我来做？”=团队寄生虫</a:t>
            </a:r>
            <a:endParaRPr lang="zh-CN" altLang="en-US" sz="1350"/>
          </a:p>
        </p:txBody>
      </p:sp>
      <p:sp>
        <p:nvSpPr>
          <p:cNvPr id="13" name="文本框 12"/>
          <p:cNvSpPr txBox="1"/>
          <p:nvPr/>
        </p:nvSpPr>
        <p:spPr>
          <a:xfrm>
            <a:off x="1653540" y="4551998"/>
            <a:ext cx="777192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能力可以逐渐积累，态度才是决定位置的关键</a:t>
            </a:r>
            <a:endParaRPr lang="zh-CN" altLang="en-US" sz="210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刘鹤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567" y="4829507"/>
            <a:ext cx="1763486" cy="10610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743" y="4892939"/>
            <a:ext cx="1738034" cy="9341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85" y="3923102"/>
            <a:ext cx="2929631" cy="14369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3531703" y="1111110"/>
            <a:ext cx="1573739" cy="607219"/>
            <a:chOff x="305249" y="2363943"/>
            <a:chExt cx="2098318" cy="80962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249" y="2363943"/>
              <a:ext cx="629163" cy="809625"/>
            </a:xfrm>
            <a:prstGeom prst="rect">
              <a:avLst/>
            </a:prstGeom>
          </p:spPr>
        </p:pic>
        <p:sp>
          <p:nvSpPr>
            <p:cNvPr id="17" name="圆角矩形标注 16"/>
            <p:cNvSpPr/>
            <p:nvPr/>
          </p:nvSpPr>
          <p:spPr>
            <a:xfrm rot="10800000">
              <a:off x="934412" y="2462431"/>
              <a:ext cx="1288868" cy="612648"/>
            </a:xfrm>
            <a:prstGeom prst="wedgeRoundRectCallout">
              <a:avLst>
                <a:gd name="adj1" fmla="val 58221"/>
                <a:gd name="adj2" fmla="val -4309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65478" y="2649304"/>
              <a:ext cx="1638089" cy="306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 smtClean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我在团队中作用</a:t>
              </a:r>
              <a:endParaRPr lang="zh-CN" altLang="en-US" sz="900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92092" y="2087845"/>
            <a:ext cx="566288" cy="979906"/>
            <a:chOff x="3180308" y="217559"/>
            <a:chExt cx="755051" cy="1306541"/>
          </a:xfrm>
        </p:grpSpPr>
        <p:sp>
          <p:nvSpPr>
            <p:cNvPr id="11" name="文本框 10"/>
            <p:cNvSpPr txBox="1"/>
            <p:nvPr/>
          </p:nvSpPr>
          <p:spPr>
            <a:xfrm>
              <a:off x="3189932" y="1125320"/>
              <a:ext cx="7010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 smtClean="0"/>
                <a:t>目标</a:t>
              </a:r>
              <a:endParaRPr lang="zh-CN" altLang="en-US" sz="1350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0308" y="217559"/>
              <a:ext cx="755051" cy="69055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2503590" y="2110519"/>
            <a:ext cx="609875" cy="957231"/>
            <a:chOff x="3151633" y="974277"/>
            <a:chExt cx="813166" cy="1276308"/>
          </a:xfrm>
        </p:grpSpPr>
        <p:sp>
          <p:nvSpPr>
            <p:cNvPr id="12" name="文本框 11"/>
            <p:cNvSpPr txBox="1"/>
            <p:nvPr/>
          </p:nvSpPr>
          <p:spPr>
            <a:xfrm>
              <a:off x="3245612" y="1851805"/>
              <a:ext cx="7010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 smtClean="0"/>
                <a:t>人员</a:t>
              </a:r>
              <a:endParaRPr lang="zh-CN" altLang="en-US" sz="1350" dirty="0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1633" y="974277"/>
              <a:ext cx="813166" cy="660324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3816512" y="2062937"/>
            <a:ext cx="1040130" cy="1004814"/>
            <a:chOff x="2851687" y="2005757"/>
            <a:chExt cx="1386840" cy="1339752"/>
          </a:xfrm>
        </p:grpSpPr>
        <p:sp>
          <p:nvSpPr>
            <p:cNvPr id="13" name="文本框 12"/>
            <p:cNvSpPr txBox="1"/>
            <p:nvPr/>
          </p:nvSpPr>
          <p:spPr>
            <a:xfrm>
              <a:off x="2851687" y="2946729"/>
              <a:ext cx="13868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 smtClean="0"/>
                <a:t>团队的定位</a:t>
              </a:r>
              <a:endParaRPr lang="zh-CN" altLang="en-US" sz="1350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5275" y="2005757"/>
              <a:ext cx="727657" cy="756977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613759" y="2107229"/>
            <a:ext cx="747452" cy="960521"/>
            <a:chOff x="3131817" y="3083649"/>
            <a:chExt cx="996603" cy="1280695"/>
          </a:xfrm>
        </p:grpSpPr>
        <p:sp>
          <p:nvSpPr>
            <p:cNvPr id="14" name="文本框 13"/>
            <p:cNvSpPr txBox="1"/>
            <p:nvPr/>
          </p:nvSpPr>
          <p:spPr>
            <a:xfrm>
              <a:off x="3306952" y="3965564"/>
              <a:ext cx="7010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 smtClean="0"/>
                <a:t>权限</a:t>
              </a:r>
              <a:endParaRPr lang="zh-CN" altLang="en-US" sz="1350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1817" y="3083649"/>
              <a:ext cx="996603" cy="807852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7285689" y="2225415"/>
            <a:ext cx="830378" cy="841626"/>
            <a:chOff x="3251424" y="4402485"/>
            <a:chExt cx="1107171" cy="1122168"/>
          </a:xfrm>
        </p:grpSpPr>
        <p:sp>
          <p:nvSpPr>
            <p:cNvPr id="15" name="文本框 14"/>
            <p:cNvSpPr txBox="1"/>
            <p:nvPr/>
          </p:nvSpPr>
          <p:spPr>
            <a:xfrm>
              <a:off x="3379219" y="5125873"/>
              <a:ext cx="7010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 smtClean="0"/>
                <a:t>计划</a:t>
              </a:r>
              <a:endParaRPr lang="zh-CN" altLang="en-US" sz="1350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1424" y="4402485"/>
              <a:ext cx="1107171" cy="72338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阮德功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3" y="1124744"/>
            <a:ext cx="7283170" cy="4624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031" y="5825224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你可以成为你想成为的所有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李伟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062713"/>
            <a:ext cx="6858000" cy="79849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我在团队中的位置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523187" y="2025455"/>
            <a:ext cx="8250811" cy="26159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904973" y="2079153"/>
            <a:ext cx="7487239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       作为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一名新成员，我很开心能融入</a:t>
            </a:r>
            <a:r>
              <a:rPr lang="en-US" altLang="zh-CN" sz="1350" dirty="0">
                <a:latin typeface="Arial Unicode MS" panose="020B0604020202020204" charset="-122"/>
                <a:ea typeface="PingFang SC"/>
              </a:rPr>
              <a:t>GIBH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这个协力同心的大家庭里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。初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涉科研领域，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我清楚得知道自己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需要学习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的地方有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很多很多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。“穷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则独善其身，达则兼济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天下”，现阶段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的我，的确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没有过强的能力和多余的精力去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帮助别人什么，但我每天都积极主动地学习新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的科学知识和实验技能，来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充实自己、完善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自己。我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努力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认真地完成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每一项任务，力求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尽可能、尽快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地给团队贡献自己的一份绵薄之力。</a:t>
            </a:r>
            <a:endParaRPr lang="en-US" altLang="zh-CN" sz="1350" dirty="0">
              <a:latin typeface="Arial Unicode MS" panose="020B0604020202020204" charset="-122"/>
              <a:ea typeface="PingFang SC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       同时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，也得益于身处团队之中，不管在生活中还是学习上，团队的其他成员一直热心又耐心的指导和帮助我</a:t>
            </a:r>
            <a:r>
              <a:rPr lang="zh-CN" altLang="en-US" sz="1350" dirty="0" smtClean="0">
                <a:latin typeface="Arial Unicode MS" panose="020B0604020202020204" charset="-122"/>
                <a:ea typeface="PingFang SC"/>
              </a:rPr>
              <a:t>，在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团队协作的氛围下，我才得以快速的成长起来。</a:t>
            </a:r>
            <a:endParaRPr lang="en-US" altLang="zh-CN" sz="1350" dirty="0">
              <a:latin typeface="Arial Unicode MS" panose="020B0604020202020204" charset="-122"/>
              <a:ea typeface="PingFang SC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350" dirty="0" smtClean="0">
                <a:latin typeface="Arial Unicode MS" panose="020B0604020202020204" charset="-122"/>
                <a:ea typeface="PingFang SC"/>
              </a:rPr>
              <a:t>       </a:t>
            </a:r>
            <a:r>
              <a:rPr lang="zh-CN" altLang="zh-CN" sz="1350" dirty="0" smtClean="0">
                <a:latin typeface="Arial Unicode MS" panose="020B0604020202020204" charset="-122"/>
                <a:ea typeface="PingFang SC"/>
              </a:rPr>
              <a:t>同心</a:t>
            </a:r>
            <a:r>
              <a:rPr lang="zh-CN" altLang="zh-CN" sz="1350" dirty="0">
                <a:latin typeface="Arial Unicode MS" panose="020B0604020202020204" charset="-122"/>
                <a:ea typeface="PingFang SC"/>
              </a:rPr>
              <a:t>山成玉，协力土变金</a:t>
            </a:r>
            <a:r>
              <a:rPr lang="zh-CN" altLang="zh-CN" sz="790" dirty="0" smtClean="0">
                <a:solidFill>
                  <a:schemeClr val="tx1"/>
                </a:solidFill>
              </a:rPr>
              <a:t> </a:t>
            </a:r>
            <a:r>
              <a:rPr lang="zh-CN" altLang="en-US" sz="790" dirty="0" smtClean="0">
                <a:solidFill>
                  <a:schemeClr val="tx1"/>
                </a:solidFill>
              </a:rPr>
              <a:t>。</a:t>
            </a:r>
            <a:r>
              <a:rPr lang="zh-CN" altLang="en-US" sz="1350" dirty="0">
                <a:latin typeface="Arial Unicode MS" panose="020B0604020202020204" charset="-122"/>
                <a:ea typeface="PingFang SC"/>
              </a:rPr>
              <a:t>我的进步离不开团队的支持，心中的谢意必将化为努力提高自己的动力，希望自己能为团队带来更多积极的正能量！</a:t>
            </a:r>
            <a:endParaRPr lang="zh-CN" altLang="zh-CN" sz="1350" dirty="0">
              <a:latin typeface="Arial Unicode MS" panose="020B0604020202020204" charset="-122"/>
              <a:ea typeface="PingFang SC"/>
            </a:endParaRPr>
          </a:p>
          <a:p>
            <a:endParaRPr lang="zh-CN" altLang="en-US" sz="1350" dirty="0"/>
          </a:p>
        </p:txBody>
      </p:sp>
      <p:sp>
        <p:nvSpPr>
          <p:cNvPr id="7" name="文本框 6"/>
          <p:cNvSpPr txBox="1"/>
          <p:nvPr/>
        </p:nvSpPr>
        <p:spPr>
          <a:xfrm>
            <a:off x="2057400" y="5049821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张迪</a:t>
            </a:r>
            <a:endParaRPr lang="zh-CN" altLang="en-US" sz="1350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11911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26392" y="144378"/>
            <a:ext cx="529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我在团队在的位置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0181" y="731944"/>
            <a:ext cx="496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</a:rPr>
              <a:t>——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信念</a:t>
            </a:r>
            <a:r>
              <a:rPr lang="zh-CN" altLang="en-US" sz="2400" b="1" dirty="0">
                <a:solidFill>
                  <a:srgbClr val="FFFF00"/>
                </a:solidFill>
              </a:rPr>
              <a:t>引领科研 党建促进创新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64424" y="18181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16" name="直接连接符 15"/>
          <p:cNvCxnSpPr/>
          <p:nvPr/>
        </p:nvCxnSpPr>
        <p:spPr>
          <a:xfrm rot="-60000">
            <a:off x="6497173" y="2532645"/>
            <a:ext cx="2538663" cy="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-60000">
            <a:off x="6497172" y="3503191"/>
            <a:ext cx="2538663" cy="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-60000">
            <a:off x="6498000" y="4473739"/>
            <a:ext cx="2538663" cy="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-60000">
            <a:off x="6497173" y="5472450"/>
            <a:ext cx="2538663" cy="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635424" y="214116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认真学习，深刻领会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866256" y="311170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统一自己的思想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420177" y="408225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在科学与学习中学以致用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766425" y="50410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起好模范带头作用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王晓民</a:t>
            </a:r>
            <a:endParaRPr lang="zh-CN" altLang="en-US" sz="135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1989" y="1732931"/>
            <a:ext cx="2380858" cy="34195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97663" y="1759259"/>
            <a:ext cx="2240280" cy="3415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latin typeface="Weibei SC" charset="-122"/>
                <a:ea typeface="Weibei SC" charset="-122"/>
                <a:cs typeface="Weibei SC" charset="-122"/>
              </a:rPr>
              <a:t>以微弱之光</a:t>
            </a:r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r>
              <a:rPr kumimoji="1" lang="zh-CN" altLang="en-US" dirty="0" smtClean="0">
                <a:latin typeface="Weibei SC" charset="-122"/>
                <a:ea typeface="Weibei SC" charset="-122"/>
                <a:cs typeface="Weibei SC" charset="-122"/>
              </a:rPr>
              <a:t>窥视</a:t>
            </a:r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r>
              <a:rPr kumimoji="1" lang="zh-CN" altLang="en-US" dirty="0" smtClean="0">
                <a:latin typeface="Weibei SC" charset="-122"/>
                <a:ea typeface="Weibei SC" charset="-122"/>
                <a:cs typeface="Weibei SC" charset="-122"/>
              </a:rPr>
              <a:t>黑色幕布之下的奥秘</a:t>
            </a:r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r>
              <a:rPr kumimoji="1" lang="zh-CN" altLang="en-US" dirty="0" smtClean="0">
                <a:latin typeface="Weibei SC" charset="-122"/>
                <a:ea typeface="Weibei SC" charset="-122"/>
                <a:cs typeface="Weibei SC" charset="-122"/>
              </a:rPr>
              <a:t>以瞬时之热</a:t>
            </a:r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r>
              <a:rPr kumimoji="1" lang="zh-CN" altLang="en-US" dirty="0" smtClean="0">
                <a:latin typeface="Weibei SC" charset="-122"/>
                <a:ea typeface="Weibei SC" charset="-122"/>
                <a:cs typeface="Weibei SC" charset="-122"/>
              </a:rPr>
              <a:t>点燃</a:t>
            </a:r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endParaRPr kumimoji="1" lang="en-US" altLang="zh-CN" dirty="0" smtClean="0">
              <a:latin typeface="Weibei SC" charset="-122"/>
              <a:ea typeface="Weibei SC" charset="-122"/>
              <a:cs typeface="Weibei SC" charset="-122"/>
            </a:endParaRPr>
          </a:p>
          <a:p>
            <a:r>
              <a:rPr kumimoji="1" lang="zh-CN" altLang="en-US" dirty="0" smtClean="0">
                <a:latin typeface="Weibei SC" charset="-122"/>
                <a:ea typeface="Weibei SC" charset="-122"/>
                <a:cs typeface="Weibei SC" charset="-122"/>
              </a:rPr>
              <a:t>未来磅礴之境界</a:t>
            </a:r>
            <a:endParaRPr kumimoji="1" lang="zh-CN" altLang="en-US" dirty="0">
              <a:latin typeface="Weibei SC" charset="-122"/>
              <a:ea typeface="Weibei SC" charset="-122"/>
              <a:cs typeface="Weibei SC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13654" y="1132984"/>
            <a:ext cx="1706880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500" dirty="0" smtClean="0">
                <a:latin typeface="Weibei SC" charset="-122"/>
                <a:ea typeface="Weibei SC" charset="-122"/>
                <a:cs typeface="Weibei SC" charset="-122"/>
              </a:rPr>
              <a:t>我在团队</a:t>
            </a:r>
            <a:r>
              <a:rPr kumimoji="1" lang="zh-CN" altLang="en-US" sz="1500" smtClean="0">
                <a:latin typeface="Weibei SC" charset="-122"/>
                <a:ea typeface="Weibei SC" charset="-122"/>
                <a:cs typeface="Weibei SC" charset="-122"/>
              </a:rPr>
              <a:t>中的位置</a:t>
            </a:r>
            <a:endParaRPr kumimoji="1" lang="zh-CN" altLang="en-US" sz="1500">
              <a:latin typeface="Weibei SC" charset="-122"/>
              <a:ea typeface="Weibei SC" charset="-122"/>
              <a:cs typeface="Weibei SC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李东伟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2263" y="1460310"/>
            <a:ext cx="8325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 </a:t>
            </a:r>
            <a:r>
              <a:rPr kumimoji="1" lang="zh-CN" altLang="en-US" sz="2400" b="1" dirty="0" smtClean="0"/>
              <a:t>        团队是由各个成员组成的集体，一个优秀的团队不仅要求优秀的队员，还需要团队成员之间良好的合作的氛围。这要求团队中的每个成员：</a:t>
            </a:r>
            <a:endParaRPr kumimoji="1" lang="zh-CN" altLang="en-US" sz="2400" b="1" dirty="0" smtClean="0"/>
          </a:p>
          <a:p>
            <a:endParaRPr kumimoji="1" lang="zh-CN" altLang="en-US" sz="2000" b="1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保持好奇心</a:t>
            </a:r>
            <a:endParaRPr kumimoji="1" lang="zh-CN" altLang="en-US" sz="2000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心有梦想</a:t>
            </a:r>
            <a:endParaRPr kumimoji="1" lang="zh-CN" altLang="en-US" sz="2000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虚心听取他人经验</a:t>
            </a:r>
            <a:endParaRPr kumimoji="1" lang="zh-CN" altLang="en-US" sz="2000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培养自己解决问题的能力</a:t>
            </a:r>
            <a:endParaRPr kumimoji="1" lang="zh-CN" altLang="en-US" sz="2000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做个诚实的人</a:t>
            </a:r>
            <a:endParaRPr kumimoji="1" lang="zh-CN" altLang="en-US" sz="2000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忠于团队</a:t>
            </a:r>
            <a:endParaRPr kumimoji="1" lang="zh-CN" altLang="en-US" sz="2000" dirty="0" smtClean="0"/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zh-CN" altLang="en-US" sz="2000" dirty="0" smtClean="0"/>
              <a:t>不断定位自我在团队中的位置</a:t>
            </a:r>
            <a:endParaRPr kumimoji="1" lang="zh-CN" altLang="en-US" sz="2000" dirty="0" smtClean="0"/>
          </a:p>
          <a:p>
            <a:endParaRPr kumimoji="1" lang="zh-CN" altLang="en-US" sz="2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何江平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3757610" cy="571504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我在团队中的位置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内容占位符 3" descr="行星围绕太阳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2976" y="1214422"/>
            <a:ext cx="6652800" cy="4320000"/>
          </a:xfrm>
        </p:spPr>
      </p:pic>
      <p:sp>
        <p:nvSpPr>
          <p:cNvPr id="6" name="圆角矩形 5"/>
          <p:cNvSpPr/>
          <p:nvPr/>
        </p:nvSpPr>
        <p:spPr>
          <a:xfrm>
            <a:off x="500034" y="5574053"/>
            <a:ext cx="8143932" cy="914400"/>
          </a:xfrm>
          <a:prstGeom prst="roundRect">
            <a:avLst/>
          </a:prstGeom>
          <a:solidFill>
            <a:srgbClr val="FFFF00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以获得最大的集体利益为核心，共同努力，共同奋斗，相互扶持，相互包容，使“集体”光芒万丈！</a:t>
            </a:r>
            <a:endParaRPr lang="zh-CN" altLang="en-US" sz="2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单紫筠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7276" y="2560689"/>
            <a:ext cx="3958073" cy="292928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雷锋：我愿永远做一个螺丝钉</a:t>
            </a:r>
            <a:endParaRPr lang="en-US" altLang="zh-CN" dirty="0" smtClean="0"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500" dirty="0" smtClean="0"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一个人的作用，对于革命事业来说，就如一架机器上的一颗螺丝钉。机器由于有许许多多的螺丝钉的联结和固定，才成为一个坚实的整体，才能够运转自如，发挥它巨大的工作能力。螺丝钉虽小，其作用是不可低估的。</a:t>
            </a:r>
            <a:endParaRPr lang="zh-CN" altLang="en-US" sz="1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8" y="2301707"/>
            <a:ext cx="3648073" cy="2353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齐俊涛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097215" y="2940876"/>
            <a:ext cx="156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350" dirty="0"/>
              <a:t>我</a:t>
            </a:r>
            <a:r>
              <a:rPr kumimoji="1" lang="zh-CN" altLang="en-US" sz="1350"/>
              <a:t>在团队中的位置</a:t>
            </a:r>
            <a:endParaRPr kumimoji="1" lang="zh-CN" altLang="en-US" sz="1350"/>
          </a:p>
        </p:txBody>
      </p:sp>
      <p:sp>
        <p:nvSpPr>
          <p:cNvPr id="7" name="椭圆 6"/>
          <p:cNvSpPr/>
          <p:nvPr/>
        </p:nvSpPr>
        <p:spPr>
          <a:xfrm>
            <a:off x="3913503" y="2230659"/>
            <a:ext cx="1937084" cy="1720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52553" y="662090"/>
            <a:ext cx="2310063" cy="5534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2553" y="59354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敢于创新，乐于探索，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认真求证，科技报国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252552" y="2038463"/>
            <a:ext cx="2310063" cy="5534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2553" y="199563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发现问题，大胆假设，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细心验证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252553" y="3373386"/>
            <a:ext cx="2310063" cy="5534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2553" y="3304844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钻研课题，全力以赴，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虚心学习，耐心实验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284633" y="4616473"/>
            <a:ext cx="2310063" cy="5534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7437" y="457003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团结协作，积极沟通，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互帮互助</a:t>
            </a:r>
            <a:endParaRPr kumimoji="1" lang="en-US" altLang="zh-CN" dirty="0" smtClean="0"/>
          </a:p>
        </p:txBody>
      </p:sp>
      <p:sp>
        <p:nvSpPr>
          <p:cNvPr id="18" name="圆角矩形 17"/>
          <p:cNvSpPr/>
          <p:nvPr/>
        </p:nvSpPr>
        <p:spPr>
          <a:xfrm>
            <a:off x="303022" y="5627038"/>
            <a:ext cx="2310063" cy="5534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03022" y="555849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互相监督，共同进步，</a:t>
            </a:r>
            <a:endParaRPr kumimoji="1" lang="en-US" altLang="zh-CN" dirty="0" smtClean="0"/>
          </a:p>
          <a:p>
            <a:r>
              <a:rPr kumimoji="1" lang="zh-CN" altLang="en-US" dirty="0" smtClean="0"/>
              <a:t>尽职尽责，踏实践行</a:t>
            </a:r>
            <a:endParaRPr kumimoji="1" lang="zh-CN" altLang="en-US" dirty="0"/>
          </a:p>
        </p:txBody>
      </p:sp>
      <p:cxnSp>
        <p:nvCxnSpPr>
          <p:cNvPr id="21" name="直线箭头连接符 20"/>
          <p:cNvCxnSpPr>
            <a:endCxn id="7" idx="1"/>
          </p:cNvCxnSpPr>
          <p:nvPr/>
        </p:nvCxnSpPr>
        <p:spPr>
          <a:xfrm>
            <a:off x="2562615" y="916713"/>
            <a:ext cx="1634567" cy="1565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>
            <a:endCxn id="7" idx="2"/>
          </p:cNvCxnSpPr>
          <p:nvPr/>
        </p:nvCxnSpPr>
        <p:spPr>
          <a:xfrm>
            <a:off x="2562614" y="2373097"/>
            <a:ext cx="1350889" cy="717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>
            <a:endCxn id="7" idx="2"/>
          </p:cNvCxnSpPr>
          <p:nvPr/>
        </p:nvCxnSpPr>
        <p:spPr>
          <a:xfrm flipV="1">
            <a:off x="2562614" y="3090917"/>
            <a:ext cx="1350889" cy="611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/>
          <p:cNvCxnSpPr>
            <a:endCxn id="7" idx="3"/>
          </p:cNvCxnSpPr>
          <p:nvPr/>
        </p:nvCxnSpPr>
        <p:spPr>
          <a:xfrm flipV="1">
            <a:off x="2607500" y="3699211"/>
            <a:ext cx="1589682" cy="1193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/>
          <p:cNvCxnSpPr>
            <a:endCxn id="7" idx="4"/>
          </p:cNvCxnSpPr>
          <p:nvPr/>
        </p:nvCxnSpPr>
        <p:spPr>
          <a:xfrm flipV="1">
            <a:off x="2607500" y="3951175"/>
            <a:ext cx="2274545" cy="1997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507244" y="2591916"/>
            <a:ext cx="191486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490995" y="2591916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朝着共同目标不懈</a:t>
            </a:r>
            <a:endParaRPr kumimoji="1" lang="en-US" altLang="zh-CN" dirty="0" smtClean="0"/>
          </a:p>
          <a:p>
            <a:r>
              <a:rPr kumimoji="1" lang="zh-CN" altLang="en-US" dirty="0" smtClean="0"/>
              <a:t>努力，为之奋斗终</a:t>
            </a:r>
            <a:endParaRPr kumimoji="1" lang="en-US" altLang="zh-CN" dirty="0" smtClean="0"/>
          </a:p>
          <a:p>
            <a:r>
              <a:rPr kumimoji="1" lang="zh-CN" altLang="en-US" dirty="0" smtClean="0"/>
              <a:t>身</a:t>
            </a:r>
            <a:endParaRPr kumimoji="1" lang="zh-CN" altLang="en-US" dirty="0"/>
          </a:p>
        </p:txBody>
      </p:sp>
      <p:cxnSp>
        <p:nvCxnSpPr>
          <p:cNvPr id="36" name="直线箭头连接符 35"/>
          <p:cNvCxnSpPr>
            <a:stCxn id="34" idx="1"/>
            <a:endCxn id="7" idx="6"/>
          </p:cNvCxnSpPr>
          <p:nvPr/>
        </p:nvCxnSpPr>
        <p:spPr>
          <a:xfrm flipH="1">
            <a:off x="5850587" y="3053581"/>
            <a:ext cx="656657" cy="3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金琴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2125980"/>
            <a:ext cx="3535680" cy="23641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51634" y="1405414"/>
            <a:ext cx="3088005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50"/>
              <a:t>团队：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         </a:t>
            </a:r>
            <a:r>
              <a:rPr lang="en-US" altLang="zh-CN" sz="1350"/>
              <a:t>1</a:t>
            </a:r>
            <a:r>
              <a:rPr lang="zh-CN" altLang="en-US" sz="1350"/>
              <a:t>）协同合作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         </a:t>
            </a:r>
            <a:r>
              <a:rPr lang="en-US" altLang="zh-CN" sz="1350"/>
              <a:t>2</a:t>
            </a:r>
            <a:r>
              <a:rPr lang="zh-CN" altLang="en-US" sz="1350"/>
              <a:t>）提升个体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         </a:t>
            </a:r>
            <a:r>
              <a:rPr lang="en-US" altLang="zh-CN" sz="1350"/>
              <a:t>3</a:t>
            </a:r>
            <a:r>
              <a:rPr lang="zh-CN" altLang="en-US" sz="1350"/>
              <a:t>）共同目标</a:t>
            </a:r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5422583" y="3256598"/>
            <a:ext cx="3264694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50"/>
              <a:t>团队中的我：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        </a:t>
            </a:r>
            <a:r>
              <a:rPr lang="en-US" altLang="zh-CN" sz="1350"/>
              <a:t>1</a:t>
            </a:r>
            <a:r>
              <a:rPr lang="zh-CN" altLang="en-US" sz="1350"/>
              <a:t>）平等团结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        </a:t>
            </a:r>
            <a:r>
              <a:rPr lang="en-US" altLang="zh-CN" sz="1350"/>
              <a:t>2</a:t>
            </a:r>
            <a:r>
              <a:rPr lang="zh-CN" altLang="en-US" sz="1350"/>
              <a:t>）提升自我</a:t>
            </a:r>
            <a:endParaRPr lang="zh-CN" altLang="en-US" sz="1350"/>
          </a:p>
          <a:p>
            <a:endParaRPr lang="zh-CN" altLang="en-US" sz="1350"/>
          </a:p>
          <a:p>
            <a:r>
              <a:rPr lang="zh-CN" altLang="en-US" sz="1350"/>
              <a:t>        </a:t>
            </a:r>
            <a:r>
              <a:rPr lang="en-US" altLang="zh-CN" sz="1350"/>
              <a:t>3</a:t>
            </a:r>
            <a:r>
              <a:rPr lang="zh-CN" altLang="en-US" sz="1350"/>
              <a:t>）增加凝聚力</a:t>
            </a:r>
            <a:endParaRPr lang="zh-CN" altLang="en-US" sz="1350"/>
          </a:p>
        </p:txBody>
      </p:sp>
      <p:sp>
        <p:nvSpPr>
          <p:cNvPr id="2" name="文本框 1"/>
          <p:cNvSpPr txBox="1"/>
          <p:nvPr/>
        </p:nvSpPr>
        <p:spPr>
          <a:xfrm>
            <a:off x="6026150" y="6538896"/>
            <a:ext cx="31179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u="sng" dirty="0" smtClean="0"/>
              <a:t>GIBH </a:t>
            </a:r>
            <a:r>
              <a:rPr lang="zh-CN" altLang="en-US" sz="1350" u="sng" dirty="0" smtClean="0"/>
              <a:t>研究生第一党支部</a:t>
            </a:r>
            <a:r>
              <a:rPr lang="en-US" altLang="zh-CN" sz="1350" u="sng" dirty="0" smtClean="0"/>
              <a:t>——</a:t>
            </a:r>
            <a:r>
              <a:rPr lang="zh-CN" altLang="en-US" sz="1350" u="sng" dirty="0" smtClean="0"/>
              <a:t>张一心</a:t>
            </a:r>
            <a:endParaRPr lang="zh-CN" altLang="en-US" sz="1350" u="sng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2159</Words>
  <Application>WPS 演示</Application>
  <PresentationFormat>全屏显示(4:3)</PresentationFormat>
  <Paragraphs>182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PingFang SC</vt:lpstr>
      <vt:lpstr>Segoe Print</vt:lpstr>
      <vt:lpstr>Weibei SC</vt:lpstr>
      <vt:lpstr>黑体</vt:lpstr>
      <vt:lpstr>楷体</vt:lpstr>
      <vt:lpstr>华文行楷</vt:lpstr>
      <vt:lpstr>华文中宋</vt:lpstr>
      <vt:lpstr>华文仿宋</vt:lpstr>
      <vt:lpstr>华文彩云</vt:lpstr>
      <vt:lpstr>华文楷体</vt:lpstr>
      <vt:lpstr>Office 主题</vt:lpstr>
      <vt:lpstr>“我在团队中的位置”主题讨论活动</vt:lpstr>
      <vt:lpstr>我在团队中的位置</vt:lpstr>
      <vt:lpstr>PowerPoint 演示文稿</vt:lpstr>
      <vt:lpstr>PowerPoint 演示文稿</vt:lpstr>
      <vt:lpstr>PowerPoint 演示文稿</vt:lpstr>
      <vt:lpstr>我在团队中的位置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我在团队中的作用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Gene Target Dogs</dc:title>
  <dc:creator>lenovo</dc:creator>
  <cp:lastModifiedBy>SAMSUNG</cp:lastModifiedBy>
  <cp:revision>107</cp:revision>
  <dcterms:created xsi:type="dcterms:W3CDTF">2015-11-02T06:08:00Z</dcterms:created>
  <dcterms:modified xsi:type="dcterms:W3CDTF">2017-11-15T09:02:21Z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