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1132" r:id="rId2"/>
    <p:sldId id="1149" r:id="rId3"/>
    <p:sldId id="1114" r:id="rId4"/>
    <p:sldId id="1115" r:id="rId5"/>
    <p:sldId id="1124" r:id="rId6"/>
    <p:sldId id="1116" r:id="rId7"/>
    <p:sldId id="1117" r:id="rId8"/>
    <p:sldId id="1118" r:id="rId9"/>
    <p:sldId id="1135" r:id="rId10"/>
    <p:sldId id="1119" r:id="rId11"/>
    <p:sldId id="1121" r:id="rId12"/>
    <p:sldId id="1133" r:id="rId13"/>
    <p:sldId id="1134" r:id="rId14"/>
    <p:sldId id="1137" r:id="rId15"/>
    <p:sldId id="1122" r:id="rId16"/>
    <p:sldId id="1141" r:id="rId17"/>
    <p:sldId id="1123" r:id="rId18"/>
    <p:sldId id="1125" r:id="rId19"/>
    <p:sldId id="1142" r:id="rId20"/>
    <p:sldId id="1126" r:id="rId21"/>
    <p:sldId id="1127" r:id="rId22"/>
    <p:sldId id="1128" r:id="rId23"/>
    <p:sldId id="1129" r:id="rId24"/>
    <p:sldId id="1130" r:id="rId25"/>
    <p:sldId id="1131" r:id="rId26"/>
    <p:sldId id="1136" r:id="rId27"/>
    <p:sldId id="1145" r:id="rId28"/>
    <p:sldId id="1143" r:id="rId29"/>
    <p:sldId id="1144" r:id="rId30"/>
    <p:sldId id="1146" r:id="rId31"/>
    <p:sldId id="1147" r:id="rId32"/>
    <p:sldId id="1148" r:id="rId33"/>
    <p:sldId id="1140" r:id="rId3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424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213AC0"/>
    <a:srgbClr val="2642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631"/>
    <p:restoredTop sz="60966" autoAdjust="0"/>
  </p:normalViewPr>
  <p:slideViewPr>
    <p:cSldViewPr snapToGrid="0">
      <p:cViewPr varScale="1">
        <p:scale>
          <a:sx n="114" d="100"/>
          <a:sy n="114" d="100"/>
        </p:scale>
        <p:origin x="-1542" y="-108"/>
      </p:cViewPr>
      <p:guideLst>
        <p:guide orient="horz" pos="2160"/>
        <p:guide orient="horz" pos="4246"/>
        <p:guide pos="2880"/>
      </p:guideLst>
    </p:cSldViewPr>
  </p:slideViewPr>
  <p:notesTextViewPr>
    <p:cViewPr>
      <p:scale>
        <a:sx n="100" d="100"/>
        <a:sy n="100" d="100"/>
      </p:scale>
      <p:origin x="0" y="0"/>
    </p:cViewPr>
  </p:notesTextViewPr>
  <p:sorterViewPr>
    <p:cViewPr varScale="1">
      <p:scale>
        <a:sx n="1" d="1"/>
        <a:sy n="1" d="1"/>
      </p:scale>
      <p:origin x="0" y="-106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E0AA31-6F6D-48A1-8FFA-071A02BF8FE4}" type="doc">
      <dgm:prSet loTypeId="urn:microsoft.com/office/officeart/2005/8/layout/gear1" loCatId="relationship" qsTypeId="urn:microsoft.com/office/officeart/2005/8/quickstyle/simple5" qsCatId="simple" csTypeId="urn:microsoft.com/office/officeart/2005/8/colors/accent0_2" csCatId="mainScheme" phldr="1"/>
      <dgm:spPr/>
    </dgm:pt>
    <dgm:pt modelId="{6939DCB1-7006-4FBB-ACE5-41663A0AF8AE}">
      <dgm:prSet phldrT="[文本]"/>
      <dgm:spPr/>
      <dgm:t>
        <a:bodyPr/>
        <a:lstStyle/>
        <a:p>
          <a:r>
            <a:rPr lang="zh-CN" altLang="en-US" dirty="0" smtClean="0"/>
            <a:t>科研</a:t>
          </a:r>
          <a:endParaRPr lang="zh-CN" altLang="en-US" dirty="0"/>
        </a:p>
      </dgm:t>
    </dgm:pt>
    <dgm:pt modelId="{B4C7C98A-BB6C-4EB5-A3D0-C96DCC6BD274}" type="parTrans" cxnId="{A072B3F9-6B35-4D5B-B974-32C47F963F28}">
      <dgm:prSet/>
      <dgm:spPr/>
      <dgm:t>
        <a:bodyPr/>
        <a:lstStyle/>
        <a:p>
          <a:endParaRPr lang="zh-CN" altLang="en-US"/>
        </a:p>
      </dgm:t>
    </dgm:pt>
    <dgm:pt modelId="{28796117-DEC4-48A5-9EAC-CFB721CEAD88}" type="sibTrans" cxnId="{A072B3F9-6B35-4D5B-B974-32C47F963F28}">
      <dgm:prSet/>
      <dgm:spPr/>
      <dgm:t>
        <a:bodyPr/>
        <a:lstStyle/>
        <a:p>
          <a:endParaRPr lang="zh-CN" altLang="en-US"/>
        </a:p>
      </dgm:t>
    </dgm:pt>
    <dgm:pt modelId="{5535CBB5-394B-42A4-81B9-6F4981AC9946}">
      <dgm:prSet phldrT="[文本]"/>
      <dgm:spPr/>
      <dgm:t>
        <a:bodyPr/>
        <a:lstStyle/>
        <a:p>
          <a:r>
            <a:rPr lang="zh-CN" altLang="en-US" dirty="0" smtClean="0"/>
            <a:t>协调</a:t>
          </a:r>
          <a:endParaRPr lang="zh-CN" altLang="en-US" dirty="0"/>
        </a:p>
      </dgm:t>
    </dgm:pt>
    <dgm:pt modelId="{98055B9C-AEC9-4DCF-AB64-F1C52FBFD4DA}" type="parTrans" cxnId="{AEE2E4EF-77E8-46C8-8191-245588F32116}">
      <dgm:prSet/>
      <dgm:spPr/>
      <dgm:t>
        <a:bodyPr/>
        <a:lstStyle/>
        <a:p>
          <a:endParaRPr lang="zh-CN" altLang="en-US"/>
        </a:p>
      </dgm:t>
    </dgm:pt>
    <dgm:pt modelId="{3AEFC568-E5B8-4378-9FA6-C6A3F44BB5BE}" type="sibTrans" cxnId="{AEE2E4EF-77E8-46C8-8191-245588F32116}">
      <dgm:prSet/>
      <dgm:spPr/>
      <dgm:t>
        <a:bodyPr/>
        <a:lstStyle/>
        <a:p>
          <a:endParaRPr lang="zh-CN" altLang="en-US"/>
        </a:p>
      </dgm:t>
    </dgm:pt>
    <dgm:pt modelId="{9E8BFE8D-83FA-4A9A-BE02-F1B659057E3E}">
      <dgm:prSet phldrT="[文本]"/>
      <dgm:spPr/>
      <dgm:t>
        <a:bodyPr/>
        <a:lstStyle/>
        <a:p>
          <a:r>
            <a:rPr lang="zh-CN" altLang="en-US" dirty="0" smtClean="0"/>
            <a:t>管理</a:t>
          </a:r>
          <a:endParaRPr lang="zh-CN" altLang="en-US" dirty="0"/>
        </a:p>
      </dgm:t>
    </dgm:pt>
    <dgm:pt modelId="{38DA9E27-954A-4D97-800E-307DACB4D4DA}" type="parTrans" cxnId="{3E1CE0B1-12F4-4FA1-A636-9C3330458783}">
      <dgm:prSet/>
      <dgm:spPr/>
      <dgm:t>
        <a:bodyPr/>
        <a:lstStyle/>
        <a:p>
          <a:endParaRPr lang="zh-CN" altLang="en-US"/>
        </a:p>
      </dgm:t>
    </dgm:pt>
    <dgm:pt modelId="{3E0112F1-9020-40B8-9A54-8905867ABD49}" type="sibTrans" cxnId="{3E1CE0B1-12F4-4FA1-A636-9C3330458783}">
      <dgm:prSet/>
      <dgm:spPr/>
      <dgm:t>
        <a:bodyPr/>
        <a:lstStyle/>
        <a:p>
          <a:endParaRPr lang="zh-CN" altLang="en-US"/>
        </a:p>
      </dgm:t>
    </dgm:pt>
    <dgm:pt modelId="{BF157190-99FD-4FF4-BBDE-E7061B04A43A}" type="pres">
      <dgm:prSet presAssocID="{12E0AA31-6F6D-48A1-8FFA-071A02BF8FE4}" presName="composite" presStyleCnt="0">
        <dgm:presLayoutVars>
          <dgm:chMax val="3"/>
          <dgm:animLvl val="lvl"/>
          <dgm:resizeHandles val="exact"/>
        </dgm:presLayoutVars>
      </dgm:prSet>
      <dgm:spPr/>
    </dgm:pt>
    <dgm:pt modelId="{FD13245A-FEAB-4920-B3C9-65CA924F1F6D}" type="pres">
      <dgm:prSet presAssocID="{6939DCB1-7006-4FBB-ACE5-41663A0AF8AE}" presName="gear1" presStyleLbl="node1" presStyleIdx="0" presStyleCnt="3">
        <dgm:presLayoutVars>
          <dgm:chMax val="1"/>
          <dgm:bulletEnabled val="1"/>
        </dgm:presLayoutVars>
      </dgm:prSet>
      <dgm:spPr/>
      <dgm:t>
        <a:bodyPr/>
        <a:lstStyle/>
        <a:p>
          <a:endParaRPr lang="zh-CN" altLang="en-US"/>
        </a:p>
      </dgm:t>
    </dgm:pt>
    <dgm:pt modelId="{827D1E5A-81F9-4063-86A7-051B3838AF9F}" type="pres">
      <dgm:prSet presAssocID="{6939DCB1-7006-4FBB-ACE5-41663A0AF8AE}" presName="gear1srcNode" presStyleLbl="node1" presStyleIdx="0" presStyleCnt="3"/>
      <dgm:spPr/>
      <dgm:t>
        <a:bodyPr/>
        <a:lstStyle/>
        <a:p>
          <a:endParaRPr lang="zh-CN" altLang="en-US"/>
        </a:p>
      </dgm:t>
    </dgm:pt>
    <dgm:pt modelId="{8369843B-69C3-4106-A592-D2764FDD144D}" type="pres">
      <dgm:prSet presAssocID="{6939DCB1-7006-4FBB-ACE5-41663A0AF8AE}" presName="gear1dstNode" presStyleLbl="node1" presStyleIdx="0" presStyleCnt="3"/>
      <dgm:spPr/>
      <dgm:t>
        <a:bodyPr/>
        <a:lstStyle/>
        <a:p>
          <a:endParaRPr lang="zh-CN" altLang="en-US"/>
        </a:p>
      </dgm:t>
    </dgm:pt>
    <dgm:pt modelId="{651C6586-5C4A-4BE4-A344-1F0904B1EFAC}" type="pres">
      <dgm:prSet presAssocID="{5535CBB5-394B-42A4-81B9-6F4981AC9946}" presName="gear2" presStyleLbl="node1" presStyleIdx="1" presStyleCnt="3">
        <dgm:presLayoutVars>
          <dgm:chMax val="1"/>
          <dgm:bulletEnabled val="1"/>
        </dgm:presLayoutVars>
      </dgm:prSet>
      <dgm:spPr/>
      <dgm:t>
        <a:bodyPr/>
        <a:lstStyle/>
        <a:p>
          <a:endParaRPr lang="zh-CN" altLang="en-US"/>
        </a:p>
      </dgm:t>
    </dgm:pt>
    <dgm:pt modelId="{6EADC5F0-4A22-4ACB-87A0-6940CADCC632}" type="pres">
      <dgm:prSet presAssocID="{5535CBB5-394B-42A4-81B9-6F4981AC9946}" presName="gear2srcNode" presStyleLbl="node1" presStyleIdx="1" presStyleCnt="3"/>
      <dgm:spPr/>
      <dgm:t>
        <a:bodyPr/>
        <a:lstStyle/>
        <a:p>
          <a:endParaRPr lang="zh-CN" altLang="en-US"/>
        </a:p>
      </dgm:t>
    </dgm:pt>
    <dgm:pt modelId="{C08FDB20-729C-4926-909A-94B284AFA796}" type="pres">
      <dgm:prSet presAssocID="{5535CBB5-394B-42A4-81B9-6F4981AC9946}" presName="gear2dstNode" presStyleLbl="node1" presStyleIdx="1" presStyleCnt="3"/>
      <dgm:spPr/>
      <dgm:t>
        <a:bodyPr/>
        <a:lstStyle/>
        <a:p>
          <a:endParaRPr lang="zh-CN" altLang="en-US"/>
        </a:p>
      </dgm:t>
    </dgm:pt>
    <dgm:pt modelId="{562F2638-06D3-4A86-AC74-24E50DB12077}" type="pres">
      <dgm:prSet presAssocID="{9E8BFE8D-83FA-4A9A-BE02-F1B659057E3E}" presName="gear3" presStyleLbl="node1" presStyleIdx="2" presStyleCnt="3"/>
      <dgm:spPr/>
      <dgm:t>
        <a:bodyPr/>
        <a:lstStyle/>
        <a:p>
          <a:endParaRPr lang="zh-CN" altLang="en-US"/>
        </a:p>
      </dgm:t>
    </dgm:pt>
    <dgm:pt modelId="{CA6E08C3-476B-4A68-8060-BE011D49FC5F}" type="pres">
      <dgm:prSet presAssocID="{9E8BFE8D-83FA-4A9A-BE02-F1B659057E3E}" presName="gear3tx" presStyleLbl="node1" presStyleIdx="2" presStyleCnt="3">
        <dgm:presLayoutVars>
          <dgm:chMax val="1"/>
          <dgm:bulletEnabled val="1"/>
        </dgm:presLayoutVars>
      </dgm:prSet>
      <dgm:spPr/>
      <dgm:t>
        <a:bodyPr/>
        <a:lstStyle/>
        <a:p>
          <a:endParaRPr lang="zh-CN" altLang="en-US"/>
        </a:p>
      </dgm:t>
    </dgm:pt>
    <dgm:pt modelId="{D84E3B7B-B23B-4FA3-860F-65EEAF9F4C89}" type="pres">
      <dgm:prSet presAssocID="{9E8BFE8D-83FA-4A9A-BE02-F1B659057E3E}" presName="gear3srcNode" presStyleLbl="node1" presStyleIdx="2" presStyleCnt="3"/>
      <dgm:spPr/>
      <dgm:t>
        <a:bodyPr/>
        <a:lstStyle/>
        <a:p>
          <a:endParaRPr lang="zh-CN" altLang="en-US"/>
        </a:p>
      </dgm:t>
    </dgm:pt>
    <dgm:pt modelId="{B7418643-0E2A-4E87-A96B-5FF51F029643}" type="pres">
      <dgm:prSet presAssocID="{9E8BFE8D-83FA-4A9A-BE02-F1B659057E3E}" presName="gear3dstNode" presStyleLbl="node1" presStyleIdx="2" presStyleCnt="3"/>
      <dgm:spPr/>
      <dgm:t>
        <a:bodyPr/>
        <a:lstStyle/>
        <a:p>
          <a:endParaRPr lang="zh-CN" altLang="en-US"/>
        </a:p>
      </dgm:t>
    </dgm:pt>
    <dgm:pt modelId="{0548D972-EFE0-43FA-82C9-2671A42CD744}" type="pres">
      <dgm:prSet presAssocID="{28796117-DEC4-48A5-9EAC-CFB721CEAD88}" presName="connector1" presStyleLbl="sibTrans2D1" presStyleIdx="0" presStyleCnt="3"/>
      <dgm:spPr/>
      <dgm:t>
        <a:bodyPr/>
        <a:lstStyle/>
        <a:p>
          <a:endParaRPr lang="zh-CN" altLang="en-US"/>
        </a:p>
      </dgm:t>
    </dgm:pt>
    <dgm:pt modelId="{70886714-8D7D-47F1-91CD-D519F73C6FAC}" type="pres">
      <dgm:prSet presAssocID="{3AEFC568-E5B8-4378-9FA6-C6A3F44BB5BE}" presName="connector2" presStyleLbl="sibTrans2D1" presStyleIdx="1" presStyleCnt="3"/>
      <dgm:spPr/>
      <dgm:t>
        <a:bodyPr/>
        <a:lstStyle/>
        <a:p>
          <a:endParaRPr lang="zh-CN" altLang="en-US"/>
        </a:p>
      </dgm:t>
    </dgm:pt>
    <dgm:pt modelId="{8660A8DD-CF99-4B9B-9BC9-F64372DEA71F}" type="pres">
      <dgm:prSet presAssocID="{3E0112F1-9020-40B8-9A54-8905867ABD49}" presName="connector3" presStyleLbl="sibTrans2D1" presStyleIdx="2" presStyleCnt="3"/>
      <dgm:spPr/>
      <dgm:t>
        <a:bodyPr/>
        <a:lstStyle/>
        <a:p>
          <a:endParaRPr lang="zh-CN" altLang="en-US"/>
        </a:p>
      </dgm:t>
    </dgm:pt>
  </dgm:ptLst>
  <dgm:cxnLst>
    <dgm:cxn modelId="{032BCA62-A654-482C-A6DA-71262029F62A}" type="presOf" srcId="{5535CBB5-394B-42A4-81B9-6F4981AC9946}" destId="{6EADC5F0-4A22-4ACB-87A0-6940CADCC632}" srcOrd="1" destOrd="0" presId="urn:microsoft.com/office/officeart/2005/8/layout/gear1"/>
    <dgm:cxn modelId="{4F71E10B-A30B-4996-BE26-F141450347DA}" type="presOf" srcId="{5535CBB5-394B-42A4-81B9-6F4981AC9946}" destId="{651C6586-5C4A-4BE4-A344-1F0904B1EFAC}" srcOrd="0" destOrd="0" presId="urn:microsoft.com/office/officeart/2005/8/layout/gear1"/>
    <dgm:cxn modelId="{659F7DBB-580E-4C57-931F-45778BA8531D}" type="presOf" srcId="{3AEFC568-E5B8-4378-9FA6-C6A3F44BB5BE}" destId="{70886714-8D7D-47F1-91CD-D519F73C6FAC}" srcOrd="0" destOrd="0" presId="urn:microsoft.com/office/officeart/2005/8/layout/gear1"/>
    <dgm:cxn modelId="{13FCBDB6-A3ED-4343-B7E0-896419DE5250}" type="presOf" srcId="{28796117-DEC4-48A5-9EAC-CFB721CEAD88}" destId="{0548D972-EFE0-43FA-82C9-2671A42CD744}" srcOrd="0" destOrd="0" presId="urn:microsoft.com/office/officeart/2005/8/layout/gear1"/>
    <dgm:cxn modelId="{F4908CD4-4EDE-403E-94B9-8961E634D73F}" type="presOf" srcId="{9E8BFE8D-83FA-4A9A-BE02-F1B659057E3E}" destId="{B7418643-0E2A-4E87-A96B-5FF51F029643}" srcOrd="3" destOrd="0" presId="urn:microsoft.com/office/officeart/2005/8/layout/gear1"/>
    <dgm:cxn modelId="{8D821EA2-1B90-43BB-BC57-A000BF60FBE3}" type="presOf" srcId="{5535CBB5-394B-42A4-81B9-6F4981AC9946}" destId="{C08FDB20-729C-4926-909A-94B284AFA796}" srcOrd="2" destOrd="0" presId="urn:microsoft.com/office/officeart/2005/8/layout/gear1"/>
    <dgm:cxn modelId="{D06B26A6-EBED-4A3F-8481-45962D7C4E66}" type="presOf" srcId="{6939DCB1-7006-4FBB-ACE5-41663A0AF8AE}" destId="{8369843B-69C3-4106-A592-D2764FDD144D}" srcOrd="2" destOrd="0" presId="urn:microsoft.com/office/officeart/2005/8/layout/gear1"/>
    <dgm:cxn modelId="{3E1CE0B1-12F4-4FA1-A636-9C3330458783}" srcId="{12E0AA31-6F6D-48A1-8FFA-071A02BF8FE4}" destId="{9E8BFE8D-83FA-4A9A-BE02-F1B659057E3E}" srcOrd="2" destOrd="0" parTransId="{38DA9E27-954A-4D97-800E-307DACB4D4DA}" sibTransId="{3E0112F1-9020-40B8-9A54-8905867ABD49}"/>
    <dgm:cxn modelId="{AE8BC949-5CF7-4050-AF0C-A86315383820}" type="presOf" srcId="{9E8BFE8D-83FA-4A9A-BE02-F1B659057E3E}" destId="{562F2638-06D3-4A86-AC74-24E50DB12077}" srcOrd="0" destOrd="0" presId="urn:microsoft.com/office/officeart/2005/8/layout/gear1"/>
    <dgm:cxn modelId="{DE83D38F-ABDC-43AA-A9C3-7929010ACE6A}" type="presOf" srcId="{9E8BFE8D-83FA-4A9A-BE02-F1B659057E3E}" destId="{CA6E08C3-476B-4A68-8060-BE011D49FC5F}" srcOrd="1" destOrd="0" presId="urn:microsoft.com/office/officeart/2005/8/layout/gear1"/>
    <dgm:cxn modelId="{7776FF81-533F-4AF3-9EB5-51EAC56213A8}" type="presOf" srcId="{3E0112F1-9020-40B8-9A54-8905867ABD49}" destId="{8660A8DD-CF99-4B9B-9BC9-F64372DEA71F}" srcOrd="0" destOrd="0" presId="urn:microsoft.com/office/officeart/2005/8/layout/gear1"/>
    <dgm:cxn modelId="{A072B3F9-6B35-4D5B-B974-32C47F963F28}" srcId="{12E0AA31-6F6D-48A1-8FFA-071A02BF8FE4}" destId="{6939DCB1-7006-4FBB-ACE5-41663A0AF8AE}" srcOrd="0" destOrd="0" parTransId="{B4C7C98A-BB6C-4EB5-A3D0-C96DCC6BD274}" sibTransId="{28796117-DEC4-48A5-9EAC-CFB721CEAD88}"/>
    <dgm:cxn modelId="{E662669B-1F48-49C8-8213-7AD6EA8DBCC2}" type="presOf" srcId="{12E0AA31-6F6D-48A1-8FFA-071A02BF8FE4}" destId="{BF157190-99FD-4FF4-BBDE-E7061B04A43A}" srcOrd="0" destOrd="0" presId="urn:microsoft.com/office/officeart/2005/8/layout/gear1"/>
    <dgm:cxn modelId="{7003A91A-1F38-4FE9-98E9-AF2338E0F8D2}" type="presOf" srcId="{6939DCB1-7006-4FBB-ACE5-41663A0AF8AE}" destId="{827D1E5A-81F9-4063-86A7-051B3838AF9F}" srcOrd="1" destOrd="0" presId="urn:microsoft.com/office/officeart/2005/8/layout/gear1"/>
    <dgm:cxn modelId="{57376F45-A64D-49DD-A174-6A297A116084}" type="presOf" srcId="{9E8BFE8D-83FA-4A9A-BE02-F1B659057E3E}" destId="{D84E3B7B-B23B-4FA3-860F-65EEAF9F4C89}" srcOrd="2" destOrd="0" presId="urn:microsoft.com/office/officeart/2005/8/layout/gear1"/>
    <dgm:cxn modelId="{AEE2E4EF-77E8-46C8-8191-245588F32116}" srcId="{12E0AA31-6F6D-48A1-8FFA-071A02BF8FE4}" destId="{5535CBB5-394B-42A4-81B9-6F4981AC9946}" srcOrd="1" destOrd="0" parTransId="{98055B9C-AEC9-4DCF-AB64-F1C52FBFD4DA}" sibTransId="{3AEFC568-E5B8-4378-9FA6-C6A3F44BB5BE}"/>
    <dgm:cxn modelId="{6296DEB2-6EA9-4DD1-8972-DBDADB5A5277}" type="presOf" srcId="{6939DCB1-7006-4FBB-ACE5-41663A0AF8AE}" destId="{FD13245A-FEAB-4920-B3C9-65CA924F1F6D}" srcOrd="0" destOrd="0" presId="urn:microsoft.com/office/officeart/2005/8/layout/gear1"/>
    <dgm:cxn modelId="{59035520-F155-4E46-B5EF-CB6B0B91D43E}" type="presParOf" srcId="{BF157190-99FD-4FF4-BBDE-E7061B04A43A}" destId="{FD13245A-FEAB-4920-B3C9-65CA924F1F6D}" srcOrd="0" destOrd="0" presId="urn:microsoft.com/office/officeart/2005/8/layout/gear1"/>
    <dgm:cxn modelId="{2473AFEE-4601-4496-842C-CCD87120DE98}" type="presParOf" srcId="{BF157190-99FD-4FF4-BBDE-E7061B04A43A}" destId="{827D1E5A-81F9-4063-86A7-051B3838AF9F}" srcOrd="1" destOrd="0" presId="urn:microsoft.com/office/officeart/2005/8/layout/gear1"/>
    <dgm:cxn modelId="{AD06B55C-4807-4040-A91E-C030A301AF56}" type="presParOf" srcId="{BF157190-99FD-4FF4-BBDE-E7061B04A43A}" destId="{8369843B-69C3-4106-A592-D2764FDD144D}" srcOrd="2" destOrd="0" presId="urn:microsoft.com/office/officeart/2005/8/layout/gear1"/>
    <dgm:cxn modelId="{B971FA26-DAAC-45E5-962C-9FA55A405453}" type="presParOf" srcId="{BF157190-99FD-4FF4-BBDE-E7061B04A43A}" destId="{651C6586-5C4A-4BE4-A344-1F0904B1EFAC}" srcOrd="3" destOrd="0" presId="urn:microsoft.com/office/officeart/2005/8/layout/gear1"/>
    <dgm:cxn modelId="{71E236E7-3806-4E97-BD34-900716FB47F7}" type="presParOf" srcId="{BF157190-99FD-4FF4-BBDE-E7061B04A43A}" destId="{6EADC5F0-4A22-4ACB-87A0-6940CADCC632}" srcOrd="4" destOrd="0" presId="urn:microsoft.com/office/officeart/2005/8/layout/gear1"/>
    <dgm:cxn modelId="{83335A45-9AAC-4A71-A618-BC35B83E52E0}" type="presParOf" srcId="{BF157190-99FD-4FF4-BBDE-E7061B04A43A}" destId="{C08FDB20-729C-4926-909A-94B284AFA796}" srcOrd="5" destOrd="0" presId="urn:microsoft.com/office/officeart/2005/8/layout/gear1"/>
    <dgm:cxn modelId="{89841088-3783-4129-A41D-E8B8B0FE9C6D}" type="presParOf" srcId="{BF157190-99FD-4FF4-BBDE-E7061B04A43A}" destId="{562F2638-06D3-4A86-AC74-24E50DB12077}" srcOrd="6" destOrd="0" presId="urn:microsoft.com/office/officeart/2005/8/layout/gear1"/>
    <dgm:cxn modelId="{829C62FE-2881-4332-A0F4-18B3A9577895}" type="presParOf" srcId="{BF157190-99FD-4FF4-BBDE-E7061B04A43A}" destId="{CA6E08C3-476B-4A68-8060-BE011D49FC5F}" srcOrd="7" destOrd="0" presId="urn:microsoft.com/office/officeart/2005/8/layout/gear1"/>
    <dgm:cxn modelId="{158E631A-4E6C-4DE5-A491-A4818FD8B275}" type="presParOf" srcId="{BF157190-99FD-4FF4-BBDE-E7061B04A43A}" destId="{D84E3B7B-B23B-4FA3-860F-65EEAF9F4C89}" srcOrd="8" destOrd="0" presId="urn:microsoft.com/office/officeart/2005/8/layout/gear1"/>
    <dgm:cxn modelId="{7FF6DBB5-5B31-4C11-BE45-5C0DEB3AB30B}" type="presParOf" srcId="{BF157190-99FD-4FF4-BBDE-E7061B04A43A}" destId="{B7418643-0E2A-4E87-A96B-5FF51F029643}" srcOrd="9" destOrd="0" presId="urn:microsoft.com/office/officeart/2005/8/layout/gear1"/>
    <dgm:cxn modelId="{30593DCA-E6F3-4E00-8201-D742C4CCCEF7}" type="presParOf" srcId="{BF157190-99FD-4FF4-BBDE-E7061B04A43A}" destId="{0548D972-EFE0-43FA-82C9-2671A42CD744}" srcOrd="10" destOrd="0" presId="urn:microsoft.com/office/officeart/2005/8/layout/gear1"/>
    <dgm:cxn modelId="{016C17C8-B4CF-4927-9B64-E9915456E3BA}" type="presParOf" srcId="{BF157190-99FD-4FF4-BBDE-E7061B04A43A}" destId="{70886714-8D7D-47F1-91CD-D519F73C6FAC}" srcOrd="11" destOrd="0" presId="urn:microsoft.com/office/officeart/2005/8/layout/gear1"/>
    <dgm:cxn modelId="{E5159534-9948-4B28-A60A-358C4F1DC1FF}" type="presParOf" srcId="{BF157190-99FD-4FF4-BBDE-E7061B04A43A}" destId="{8660A8DD-CF99-4B9B-9BC9-F64372DEA71F}"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214F0F-A422-41AA-9C85-27E508DEBFA1}" type="doc">
      <dgm:prSet loTypeId="urn:microsoft.com/office/officeart/2005/8/layout/cycle6" loCatId="cycle" qsTypeId="urn:microsoft.com/office/officeart/2005/8/quickstyle/simple1#1" qsCatId="simple" csTypeId="urn:microsoft.com/office/officeart/2005/8/colors/accent1_2#1" csCatId="accent1" phldr="1"/>
      <dgm:spPr/>
      <dgm:t>
        <a:bodyPr/>
        <a:lstStyle/>
        <a:p>
          <a:endParaRPr lang="zh-CN" altLang="en-US"/>
        </a:p>
      </dgm:t>
    </dgm:pt>
    <dgm:pt modelId="{7A74589D-27CA-4F88-8FF6-070DE49B8A82}">
      <dgm:prSet phldrT="[文本]" custT="1"/>
      <dgm:spPr>
        <a:solidFill>
          <a:schemeClr val="bg2">
            <a:lumMod val="75000"/>
            <a:alpha val="59000"/>
          </a:schemeClr>
        </a:solidFill>
      </dgm:spPr>
      <dgm:t>
        <a:bodyPr/>
        <a:lstStyle/>
        <a:p>
          <a:r>
            <a:rPr lang="zh-CN" altLang="en-US" sz="2400" b="0" dirty="0" smtClean="0">
              <a:solidFill>
                <a:srgbClr val="002060"/>
              </a:solidFill>
              <a:latin typeface="华文新魏" pitchFamily="2" charset="-122"/>
              <a:ea typeface="华文新魏" pitchFamily="2" charset="-122"/>
            </a:rPr>
            <a:t>项目申报</a:t>
          </a:r>
          <a:endParaRPr lang="zh-CN" altLang="en-US" sz="2400" b="0" dirty="0">
            <a:solidFill>
              <a:srgbClr val="002060"/>
            </a:solidFill>
            <a:latin typeface="华文新魏" pitchFamily="2" charset="-122"/>
            <a:ea typeface="华文新魏" pitchFamily="2" charset="-122"/>
          </a:endParaRPr>
        </a:p>
      </dgm:t>
    </dgm:pt>
    <dgm:pt modelId="{766F79A4-7F8C-4248-8C02-03D5B51DA862}" type="parTrans" cxnId="{346F8266-7E8B-4C30-847B-1D60B0C54B44}">
      <dgm:prSet/>
      <dgm:spPr/>
      <dgm:t>
        <a:bodyPr/>
        <a:lstStyle/>
        <a:p>
          <a:endParaRPr lang="zh-CN" altLang="en-US"/>
        </a:p>
      </dgm:t>
    </dgm:pt>
    <dgm:pt modelId="{3964F978-554F-48A2-945C-91965ED7AEB7}" type="sibTrans" cxnId="{346F8266-7E8B-4C30-847B-1D60B0C54B44}">
      <dgm:prSet/>
      <dgm:spPr>
        <a:solidFill>
          <a:srgbClr val="0070C0"/>
        </a:solidFill>
        <a:ln w="50800">
          <a:solidFill>
            <a:srgbClr val="0070C0"/>
          </a:solidFill>
        </a:ln>
      </dgm:spPr>
      <dgm:t>
        <a:bodyPr/>
        <a:lstStyle/>
        <a:p>
          <a:endParaRPr lang="zh-CN" altLang="en-US"/>
        </a:p>
      </dgm:t>
    </dgm:pt>
    <dgm:pt modelId="{23E3DE77-483C-4BBD-89F1-6DA2C760D6B9}">
      <dgm:prSet phldrT="[文本]" custT="1"/>
      <dgm:spPr>
        <a:solidFill>
          <a:schemeClr val="tx2">
            <a:lumMod val="60000"/>
            <a:lumOff val="40000"/>
            <a:alpha val="63000"/>
          </a:schemeClr>
        </a:solidFill>
      </dgm:spPr>
      <dgm:t>
        <a:bodyPr/>
        <a:lstStyle/>
        <a:p>
          <a:r>
            <a:rPr lang="zh-CN" altLang="en-US" sz="2400" dirty="0" smtClean="0">
              <a:solidFill>
                <a:srgbClr val="002060"/>
              </a:solidFill>
              <a:latin typeface="华文新魏" pitchFamily="2" charset="-122"/>
              <a:ea typeface="华文新魏" pitchFamily="2" charset="-122"/>
            </a:rPr>
            <a:t>起草管理协议</a:t>
          </a:r>
          <a:endParaRPr lang="zh-CN" altLang="en-US" sz="2400" dirty="0">
            <a:solidFill>
              <a:srgbClr val="002060"/>
            </a:solidFill>
            <a:latin typeface="华文新魏" pitchFamily="2" charset="-122"/>
            <a:ea typeface="华文新魏" pitchFamily="2" charset="-122"/>
          </a:endParaRPr>
        </a:p>
      </dgm:t>
    </dgm:pt>
    <dgm:pt modelId="{E7B14C7F-6A88-4B7F-BDA8-003C433C1C51}" type="parTrans" cxnId="{9AF2A8A5-7F68-4E68-8C38-E67748693F29}">
      <dgm:prSet/>
      <dgm:spPr/>
      <dgm:t>
        <a:bodyPr/>
        <a:lstStyle/>
        <a:p>
          <a:endParaRPr lang="zh-CN" altLang="en-US"/>
        </a:p>
      </dgm:t>
    </dgm:pt>
    <dgm:pt modelId="{0D0A83A5-3199-4DC8-88FC-207D38D4DC90}" type="sibTrans" cxnId="{9AF2A8A5-7F68-4E68-8C38-E67748693F29}">
      <dgm:prSet/>
      <dgm:spPr>
        <a:ln w="50800">
          <a:solidFill>
            <a:srgbClr val="0070C0"/>
          </a:solidFill>
        </a:ln>
      </dgm:spPr>
      <dgm:t>
        <a:bodyPr/>
        <a:lstStyle/>
        <a:p>
          <a:endParaRPr lang="zh-CN" altLang="en-US"/>
        </a:p>
      </dgm:t>
    </dgm:pt>
    <dgm:pt modelId="{8C350896-AF87-4AA7-9D2C-EE0C8DE72826}">
      <dgm:prSet phldrT="[文本]" custT="1"/>
      <dgm:spPr>
        <a:solidFill>
          <a:srgbClr val="FFCCFF">
            <a:alpha val="80000"/>
          </a:srgbClr>
        </a:solidFill>
      </dgm:spPr>
      <dgm:t>
        <a:bodyPr/>
        <a:lstStyle/>
        <a:p>
          <a:r>
            <a:rPr lang="zh-CN" altLang="en-US" sz="2400" dirty="0" smtClean="0">
              <a:solidFill>
                <a:srgbClr val="002060"/>
              </a:solidFill>
              <a:latin typeface="华文新魏" pitchFamily="2" charset="-122"/>
              <a:ea typeface="华文新魏" pitchFamily="2" charset="-122"/>
            </a:rPr>
            <a:t>科研资料归档</a:t>
          </a:r>
          <a:endParaRPr lang="zh-CN" altLang="en-US" sz="2400" dirty="0">
            <a:solidFill>
              <a:srgbClr val="002060"/>
            </a:solidFill>
            <a:latin typeface="华文新魏" pitchFamily="2" charset="-122"/>
            <a:ea typeface="华文新魏" pitchFamily="2" charset="-122"/>
          </a:endParaRPr>
        </a:p>
      </dgm:t>
    </dgm:pt>
    <dgm:pt modelId="{A5670230-1D5B-4B00-9B4B-6EFBC7C62316}" type="parTrans" cxnId="{9DECC520-97DA-4224-9B66-A8493BE6AE9F}">
      <dgm:prSet/>
      <dgm:spPr/>
      <dgm:t>
        <a:bodyPr/>
        <a:lstStyle/>
        <a:p>
          <a:endParaRPr lang="zh-CN" altLang="en-US"/>
        </a:p>
      </dgm:t>
    </dgm:pt>
    <dgm:pt modelId="{7D882E6D-893E-41A3-B92D-2C2B9AB94847}" type="sibTrans" cxnId="{9DECC520-97DA-4224-9B66-A8493BE6AE9F}">
      <dgm:prSet/>
      <dgm:spPr>
        <a:ln w="50800">
          <a:solidFill>
            <a:srgbClr val="0070C0"/>
          </a:solidFill>
        </a:ln>
      </dgm:spPr>
      <dgm:t>
        <a:bodyPr/>
        <a:lstStyle/>
        <a:p>
          <a:endParaRPr lang="zh-CN" altLang="en-US"/>
        </a:p>
      </dgm:t>
    </dgm:pt>
    <dgm:pt modelId="{B9090C67-12FE-4710-A83C-16BC3D3081A2}">
      <dgm:prSet phldrT="[文本]" custT="1"/>
      <dgm:spPr>
        <a:solidFill>
          <a:srgbClr val="FF99FF"/>
        </a:solidFill>
      </dgm:spPr>
      <dgm:t>
        <a:bodyPr/>
        <a:lstStyle/>
        <a:p>
          <a:r>
            <a:rPr lang="zh-CN" altLang="en-US" sz="2400" dirty="0" smtClean="0">
              <a:solidFill>
                <a:srgbClr val="002060"/>
              </a:solidFill>
              <a:latin typeface="华文新魏" pitchFamily="2" charset="-122"/>
              <a:ea typeface="华文新魏" pitchFamily="2" charset="-122"/>
            </a:rPr>
            <a:t>仪器设备采购</a:t>
          </a:r>
          <a:endParaRPr lang="zh-CN" altLang="en-US" sz="2400" dirty="0">
            <a:solidFill>
              <a:srgbClr val="002060"/>
            </a:solidFill>
            <a:latin typeface="华文新魏" pitchFamily="2" charset="-122"/>
            <a:ea typeface="华文新魏" pitchFamily="2" charset="-122"/>
          </a:endParaRPr>
        </a:p>
      </dgm:t>
    </dgm:pt>
    <dgm:pt modelId="{462CE539-AA61-47C8-9EF4-204A593E534B}" type="parTrans" cxnId="{A4406AE3-7498-42E7-B4F7-AF263B5B1C8F}">
      <dgm:prSet/>
      <dgm:spPr/>
      <dgm:t>
        <a:bodyPr/>
        <a:lstStyle/>
        <a:p>
          <a:endParaRPr lang="zh-CN" altLang="en-US"/>
        </a:p>
      </dgm:t>
    </dgm:pt>
    <dgm:pt modelId="{627A640B-B93C-4A7B-A5C8-BF93B0D8F970}" type="sibTrans" cxnId="{A4406AE3-7498-42E7-B4F7-AF263B5B1C8F}">
      <dgm:prSet/>
      <dgm:spPr>
        <a:ln w="50800">
          <a:solidFill>
            <a:srgbClr val="0070C0"/>
          </a:solidFill>
        </a:ln>
      </dgm:spPr>
      <dgm:t>
        <a:bodyPr/>
        <a:lstStyle/>
        <a:p>
          <a:endParaRPr lang="zh-CN" altLang="en-US"/>
        </a:p>
      </dgm:t>
    </dgm:pt>
    <dgm:pt modelId="{25AFEC43-73B8-4190-8216-CAD5B04161F1}">
      <dgm:prSet phldrT="[文本]" custT="1"/>
      <dgm:spPr>
        <a:solidFill>
          <a:srgbClr val="F2F48C">
            <a:alpha val="97000"/>
          </a:srgbClr>
        </a:solidFill>
      </dgm:spPr>
      <dgm:t>
        <a:bodyPr/>
        <a:lstStyle/>
        <a:p>
          <a:r>
            <a:rPr lang="zh-CN" altLang="en-US" sz="2400" dirty="0" smtClean="0">
              <a:solidFill>
                <a:srgbClr val="002060"/>
              </a:solidFill>
              <a:latin typeface="华文新魏" pitchFamily="2" charset="-122"/>
              <a:ea typeface="华文新魏" pitchFamily="2" charset="-122"/>
            </a:rPr>
            <a:t>接待</a:t>
          </a:r>
          <a:endParaRPr lang="zh-CN" altLang="en-US" sz="2400" dirty="0">
            <a:solidFill>
              <a:srgbClr val="002060"/>
            </a:solidFill>
            <a:latin typeface="华文新魏" pitchFamily="2" charset="-122"/>
            <a:ea typeface="华文新魏" pitchFamily="2" charset="-122"/>
          </a:endParaRPr>
        </a:p>
      </dgm:t>
    </dgm:pt>
    <dgm:pt modelId="{223B7D90-FB6F-4B5E-8FAE-C2C031713D2D}" type="parTrans" cxnId="{0F2205AD-47A2-4E39-9F4D-26CF473F068B}">
      <dgm:prSet/>
      <dgm:spPr/>
      <dgm:t>
        <a:bodyPr/>
        <a:lstStyle/>
        <a:p>
          <a:endParaRPr lang="zh-CN" altLang="en-US"/>
        </a:p>
      </dgm:t>
    </dgm:pt>
    <dgm:pt modelId="{1F83CD21-E661-48CA-8512-7796ED6896EF}" type="sibTrans" cxnId="{0F2205AD-47A2-4E39-9F4D-26CF473F068B}">
      <dgm:prSet/>
      <dgm:spPr>
        <a:ln w="50800">
          <a:solidFill>
            <a:srgbClr val="0070C0"/>
          </a:solidFill>
        </a:ln>
      </dgm:spPr>
      <dgm:t>
        <a:bodyPr/>
        <a:lstStyle/>
        <a:p>
          <a:endParaRPr lang="zh-CN" altLang="en-US"/>
        </a:p>
      </dgm:t>
    </dgm:pt>
    <dgm:pt modelId="{F406B53D-29FA-4DA2-99BC-0DBDE6466D71}">
      <dgm:prSet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zh-CN" altLang="en-US" sz="2400" dirty="0" smtClean="0">
              <a:solidFill>
                <a:srgbClr val="002060"/>
              </a:solidFill>
              <a:latin typeface="华文新魏" pitchFamily="2" charset="-122"/>
              <a:ea typeface="华文新魏" pitchFamily="2" charset="-122"/>
            </a:rPr>
            <a:t>科研规划</a:t>
          </a:r>
          <a:endParaRPr lang="zh-CN" altLang="en-US" sz="2400" dirty="0">
            <a:solidFill>
              <a:srgbClr val="002060"/>
            </a:solidFill>
            <a:latin typeface="华文新魏" pitchFamily="2" charset="-122"/>
            <a:ea typeface="华文新魏" pitchFamily="2" charset="-122"/>
          </a:endParaRPr>
        </a:p>
      </dgm:t>
    </dgm:pt>
    <dgm:pt modelId="{7E0C8FF4-22F6-41F0-BB5D-D4E69710BBE8}" type="parTrans" cxnId="{9D6DE87B-404B-4D0D-A7D0-2821578C8C0F}">
      <dgm:prSet/>
      <dgm:spPr/>
      <dgm:t>
        <a:bodyPr/>
        <a:lstStyle/>
        <a:p>
          <a:endParaRPr lang="zh-CN" altLang="en-US"/>
        </a:p>
      </dgm:t>
    </dgm:pt>
    <dgm:pt modelId="{A013BF32-7BF1-43C3-AE7B-81FEF1122F20}" type="sibTrans" cxnId="{9D6DE87B-404B-4D0D-A7D0-2821578C8C0F}">
      <dgm:prSet/>
      <dgm:spPr>
        <a:ln w="50800">
          <a:solidFill>
            <a:srgbClr val="0070C0"/>
          </a:solidFill>
        </a:ln>
      </dgm:spPr>
      <dgm:t>
        <a:bodyPr/>
        <a:lstStyle/>
        <a:p>
          <a:endParaRPr lang="zh-CN" altLang="en-US"/>
        </a:p>
      </dgm:t>
    </dgm:pt>
    <dgm:pt modelId="{AD338D79-4842-437F-A57B-C1CFFE6CBA16}" type="pres">
      <dgm:prSet presAssocID="{F3214F0F-A422-41AA-9C85-27E508DEBFA1}" presName="cycle" presStyleCnt="0">
        <dgm:presLayoutVars>
          <dgm:dir/>
          <dgm:resizeHandles val="exact"/>
        </dgm:presLayoutVars>
      </dgm:prSet>
      <dgm:spPr/>
      <dgm:t>
        <a:bodyPr/>
        <a:lstStyle/>
        <a:p>
          <a:endParaRPr lang="zh-CN" altLang="en-US"/>
        </a:p>
      </dgm:t>
    </dgm:pt>
    <dgm:pt modelId="{13F422E2-3E3C-4BBD-A86B-EBAEF9058646}" type="pres">
      <dgm:prSet presAssocID="{F406B53D-29FA-4DA2-99BC-0DBDE6466D71}" presName="node" presStyleLbl="node1" presStyleIdx="0" presStyleCnt="6" custScaleX="97261" custScaleY="94215">
        <dgm:presLayoutVars>
          <dgm:bulletEnabled val="1"/>
        </dgm:presLayoutVars>
      </dgm:prSet>
      <dgm:spPr/>
      <dgm:t>
        <a:bodyPr/>
        <a:lstStyle/>
        <a:p>
          <a:endParaRPr lang="zh-CN" altLang="en-US"/>
        </a:p>
      </dgm:t>
    </dgm:pt>
    <dgm:pt modelId="{12400615-CCC8-4454-90AE-3A913FC80A0D}" type="pres">
      <dgm:prSet presAssocID="{F406B53D-29FA-4DA2-99BC-0DBDE6466D71}" presName="spNode" presStyleCnt="0"/>
      <dgm:spPr/>
      <dgm:t>
        <a:bodyPr/>
        <a:lstStyle/>
        <a:p>
          <a:endParaRPr lang="zh-CN" altLang="en-US"/>
        </a:p>
      </dgm:t>
    </dgm:pt>
    <dgm:pt modelId="{EBF96BF8-E71E-46C5-98BA-A67226556A49}" type="pres">
      <dgm:prSet presAssocID="{A013BF32-7BF1-43C3-AE7B-81FEF1122F20}" presName="sibTrans" presStyleLbl="sibTrans1D1" presStyleIdx="0" presStyleCnt="6"/>
      <dgm:spPr/>
      <dgm:t>
        <a:bodyPr/>
        <a:lstStyle/>
        <a:p>
          <a:endParaRPr lang="zh-CN" altLang="en-US"/>
        </a:p>
      </dgm:t>
    </dgm:pt>
    <dgm:pt modelId="{1E2761B5-F9E9-4D67-A208-641ACF39D35A}" type="pres">
      <dgm:prSet presAssocID="{7A74589D-27CA-4F88-8FF6-070DE49B8A82}" presName="node" presStyleLbl="node1" presStyleIdx="1" presStyleCnt="6">
        <dgm:presLayoutVars>
          <dgm:bulletEnabled val="1"/>
        </dgm:presLayoutVars>
      </dgm:prSet>
      <dgm:spPr/>
      <dgm:t>
        <a:bodyPr/>
        <a:lstStyle/>
        <a:p>
          <a:endParaRPr lang="zh-CN" altLang="en-US"/>
        </a:p>
      </dgm:t>
    </dgm:pt>
    <dgm:pt modelId="{6957DEBC-6448-4D5B-8CC5-9D631AB495B3}" type="pres">
      <dgm:prSet presAssocID="{7A74589D-27CA-4F88-8FF6-070DE49B8A82}" presName="spNode" presStyleCnt="0"/>
      <dgm:spPr/>
      <dgm:t>
        <a:bodyPr/>
        <a:lstStyle/>
        <a:p>
          <a:endParaRPr lang="zh-CN" altLang="en-US"/>
        </a:p>
      </dgm:t>
    </dgm:pt>
    <dgm:pt modelId="{5F5D302A-84C1-491A-9510-30438285DD13}" type="pres">
      <dgm:prSet presAssocID="{3964F978-554F-48A2-945C-91965ED7AEB7}" presName="sibTrans" presStyleLbl="sibTrans1D1" presStyleIdx="1" presStyleCnt="6"/>
      <dgm:spPr/>
      <dgm:t>
        <a:bodyPr/>
        <a:lstStyle/>
        <a:p>
          <a:endParaRPr lang="zh-CN" altLang="en-US"/>
        </a:p>
      </dgm:t>
    </dgm:pt>
    <dgm:pt modelId="{62ECB89A-E7C0-46BF-B3CB-21C831A3FEED}" type="pres">
      <dgm:prSet presAssocID="{23E3DE77-483C-4BBD-89F1-6DA2C760D6B9}" presName="node" presStyleLbl="node1" presStyleIdx="2" presStyleCnt="6">
        <dgm:presLayoutVars>
          <dgm:bulletEnabled val="1"/>
        </dgm:presLayoutVars>
      </dgm:prSet>
      <dgm:spPr/>
      <dgm:t>
        <a:bodyPr/>
        <a:lstStyle/>
        <a:p>
          <a:endParaRPr lang="zh-CN" altLang="en-US"/>
        </a:p>
      </dgm:t>
    </dgm:pt>
    <dgm:pt modelId="{E163EE9B-00B8-495A-B918-AD5C6DFB7D90}" type="pres">
      <dgm:prSet presAssocID="{23E3DE77-483C-4BBD-89F1-6DA2C760D6B9}" presName="spNode" presStyleCnt="0"/>
      <dgm:spPr/>
      <dgm:t>
        <a:bodyPr/>
        <a:lstStyle/>
        <a:p>
          <a:endParaRPr lang="zh-CN" altLang="en-US"/>
        </a:p>
      </dgm:t>
    </dgm:pt>
    <dgm:pt modelId="{160275F4-912E-4FC2-8175-351F33C3D232}" type="pres">
      <dgm:prSet presAssocID="{0D0A83A5-3199-4DC8-88FC-207D38D4DC90}" presName="sibTrans" presStyleLbl="sibTrans1D1" presStyleIdx="2" presStyleCnt="6"/>
      <dgm:spPr/>
      <dgm:t>
        <a:bodyPr/>
        <a:lstStyle/>
        <a:p>
          <a:endParaRPr lang="zh-CN" altLang="en-US"/>
        </a:p>
      </dgm:t>
    </dgm:pt>
    <dgm:pt modelId="{E216687D-DAE2-4CCD-BA4B-27A2197BFB47}" type="pres">
      <dgm:prSet presAssocID="{8C350896-AF87-4AA7-9D2C-EE0C8DE72826}" presName="node" presStyleLbl="node1" presStyleIdx="3" presStyleCnt="6">
        <dgm:presLayoutVars>
          <dgm:bulletEnabled val="1"/>
        </dgm:presLayoutVars>
      </dgm:prSet>
      <dgm:spPr/>
      <dgm:t>
        <a:bodyPr/>
        <a:lstStyle/>
        <a:p>
          <a:endParaRPr lang="zh-CN" altLang="en-US"/>
        </a:p>
      </dgm:t>
    </dgm:pt>
    <dgm:pt modelId="{690093C4-2090-47CA-9074-754B88A2CCD5}" type="pres">
      <dgm:prSet presAssocID="{8C350896-AF87-4AA7-9D2C-EE0C8DE72826}" presName="spNode" presStyleCnt="0"/>
      <dgm:spPr/>
      <dgm:t>
        <a:bodyPr/>
        <a:lstStyle/>
        <a:p>
          <a:endParaRPr lang="zh-CN" altLang="en-US"/>
        </a:p>
      </dgm:t>
    </dgm:pt>
    <dgm:pt modelId="{37BD19EB-9C33-48DF-8C01-77D2EB92C119}" type="pres">
      <dgm:prSet presAssocID="{7D882E6D-893E-41A3-B92D-2C2B9AB94847}" presName="sibTrans" presStyleLbl="sibTrans1D1" presStyleIdx="3" presStyleCnt="6"/>
      <dgm:spPr/>
      <dgm:t>
        <a:bodyPr/>
        <a:lstStyle/>
        <a:p>
          <a:endParaRPr lang="zh-CN" altLang="en-US"/>
        </a:p>
      </dgm:t>
    </dgm:pt>
    <dgm:pt modelId="{55B17C09-A9D6-49BE-8451-6C917AA45C09}" type="pres">
      <dgm:prSet presAssocID="{B9090C67-12FE-4710-A83C-16BC3D3081A2}" presName="node" presStyleLbl="node1" presStyleIdx="4" presStyleCnt="6">
        <dgm:presLayoutVars>
          <dgm:bulletEnabled val="1"/>
        </dgm:presLayoutVars>
      </dgm:prSet>
      <dgm:spPr/>
      <dgm:t>
        <a:bodyPr/>
        <a:lstStyle/>
        <a:p>
          <a:endParaRPr lang="zh-CN" altLang="en-US"/>
        </a:p>
      </dgm:t>
    </dgm:pt>
    <dgm:pt modelId="{4C30AE11-3079-4A9B-9C82-D0554236952B}" type="pres">
      <dgm:prSet presAssocID="{B9090C67-12FE-4710-A83C-16BC3D3081A2}" presName="spNode" presStyleCnt="0"/>
      <dgm:spPr/>
      <dgm:t>
        <a:bodyPr/>
        <a:lstStyle/>
        <a:p>
          <a:endParaRPr lang="zh-CN" altLang="en-US"/>
        </a:p>
      </dgm:t>
    </dgm:pt>
    <dgm:pt modelId="{CBC49CDD-7A36-49AA-A69E-DF2CBEF91695}" type="pres">
      <dgm:prSet presAssocID="{627A640B-B93C-4A7B-A5C8-BF93B0D8F970}" presName="sibTrans" presStyleLbl="sibTrans1D1" presStyleIdx="4" presStyleCnt="6"/>
      <dgm:spPr/>
      <dgm:t>
        <a:bodyPr/>
        <a:lstStyle/>
        <a:p>
          <a:endParaRPr lang="zh-CN" altLang="en-US"/>
        </a:p>
      </dgm:t>
    </dgm:pt>
    <dgm:pt modelId="{5F566449-BD08-41D9-8A0A-210CCEE86C3F}" type="pres">
      <dgm:prSet presAssocID="{25AFEC43-73B8-4190-8216-CAD5B04161F1}" presName="node" presStyleLbl="node1" presStyleIdx="5" presStyleCnt="6">
        <dgm:presLayoutVars>
          <dgm:bulletEnabled val="1"/>
        </dgm:presLayoutVars>
      </dgm:prSet>
      <dgm:spPr/>
      <dgm:t>
        <a:bodyPr/>
        <a:lstStyle/>
        <a:p>
          <a:endParaRPr lang="zh-CN" altLang="en-US"/>
        </a:p>
      </dgm:t>
    </dgm:pt>
    <dgm:pt modelId="{9BB1574E-01D1-4A17-B5E7-5CA873DAE0E6}" type="pres">
      <dgm:prSet presAssocID="{25AFEC43-73B8-4190-8216-CAD5B04161F1}" presName="spNode" presStyleCnt="0"/>
      <dgm:spPr/>
      <dgm:t>
        <a:bodyPr/>
        <a:lstStyle/>
        <a:p>
          <a:endParaRPr lang="zh-CN" altLang="en-US"/>
        </a:p>
      </dgm:t>
    </dgm:pt>
    <dgm:pt modelId="{2EBA502F-2C5C-49CE-93A5-95580668C1A2}" type="pres">
      <dgm:prSet presAssocID="{1F83CD21-E661-48CA-8512-7796ED6896EF}" presName="sibTrans" presStyleLbl="sibTrans1D1" presStyleIdx="5" presStyleCnt="6"/>
      <dgm:spPr/>
      <dgm:t>
        <a:bodyPr/>
        <a:lstStyle/>
        <a:p>
          <a:endParaRPr lang="zh-CN" altLang="en-US"/>
        </a:p>
      </dgm:t>
    </dgm:pt>
  </dgm:ptLst>
  <dgm:cxnLst>
    <dgm:cxn modelId="{9D6DE87B-404B-4D0D-A7D0-2821578C8C0F}" srcId="{F3214F0F-A422-41AA-9C85-27E508DEBFA1}" destId="{F406B53D-29FA-4DA2-99BC-0DBDE6466D71}" srcOrd="0" destOrd="0" parTransId="{7E0C8FF4-22F6-41F0-BB5D-D4E69710BBE8}" sibTransId="{A013BF32-7BF1-43C3-AE7B-81FEF1122F20}"/>
    <dgm:cxn modelId="{3985076E-C46A-4326-BAF2-991EC26856F1}" type="presOf" srcId="{25AFEC43-73B8-4190-8216-CAD5B04161F1}" destId="{5F566449-BD08-41D9-8A0A-210CCEE86C3F}" srcOrd="0" destOrd="0" presId="urn:microsoft.com/office/officeart/2005/8/layout/cycle6"/>
    <dgm:cxn modelId="{AEAA7E3E-91AE-4FDA-BD9F-46327E88CF8B}" type="presOf" srcId="{3964F978-554F-48A2-945C-91965ED7AEB7}" destId="{5F5D302A-84C1-491A-9510-30438285DD13}" srcOrd="0" destOrd="0" presId="urn:microsoft.com/office/officeart/2005/8/layout/cycle6"/>
    <dgm:cxn modelId="{825A3AC4-E402-4FEF-87E0-01C6AD9DBD81}" type="presOf" srcId="{1F83CD21-E661-48CA-8512-7796ED6896EF}" destId="{2EBA502F-2C5C-49CE-93A5-95580668C1A2}" srcOrd="0" destOrd="0" presId="urn:microsoft.com/office/officeart/2005/8/layout/cycle6"/>
    <dgm:cxn modelId="{DC085101-9519-444F-8839-69DF62F2A332}" type="presOf" srcId="{23E3DE77-483C-4BBD-89F1-6DA2C760D6B9}" destId="{62ECB89A-E7C0-46BF-B3CB-21C831A3FEED}" srcOrd="0" destOrd="0" presId="urn:microsoft.com/office/officeart/2005/8/layout/cycle6"/>
    <dgm:cxn modelId="{0F2205AD-47A2-4E39-9F4D-26CF473F068B}" srcId="{F3214F0F-A422-41AA-9C85-27E508DEBFA1}" destId="{25AFEC43-73B8-4190-8216-CAD5B04161F1}" srcOrd="5" destOrd="0" parTransId="{223B7D90-FB6F-4B5E-8FAE-C2C031713D2D}" sibTransId="{1F83CD21-E661-48CA-8512-7796ED6896EF}"/>
    <dgm:cxn modelId="{3973AEB6-1B7F-4CBC-9FE8-0E5D015F0104}" type="presOf" srcId="{B9090C67-12FE-4710-A83C-16BC3D3081A2}" destId="{55B17C09-A9D6-49BE-8451-6C917AA45C09}" srcOrd="0" destOrd="0" presId="urn:microsoft.com/office/officeart/2005/8/layout/cycle6"/>
    <dgm:cxn modelId="{CC655F38-9776-4010-A078-23B2E7F7EEC1}" type="presOf" srcId="{627A640B-B93C-4A7B-A5C8-BF93B0D8F970}" destId="{CBC49CDD-7A36-49AA-A69E-DF2CBEF91695}" srcOrd="0" destOrd="0" presId="urn:microsoft.com/office/officeart/2005/8/layout/cycle6"/>
    <dgm:cxn modelId="{9DECC520-97DA-4224-9B66-A8493BE6AE9F}" srcId="{F3214F0F-A422-41AA-9C85-27E508DEBFA1}" destId="{8C350896-AF87-4AA7-9D2C-EE0C8DE72826}" srcOrd="3" destOrd="0" parTransId="{A5670230-1D5B-4B00-9B4B-6EFBC7C62316}" sibTransId="{7D882E6D-893E-41A3-B92D-2C2B9AB94847}"/>
    <dgm:cxn modelId="{D808B6BC-76D9-4FEA-9EB2-DE97AE906C90}" type="presOf" srcId="{A013BF32-7BF1-43C3-AE7B-81FEF1122F20}" destId="{EBF96BF8-E71E-46C5-98BA-A67226556A49}" srcOrd="0" destOrd="0" presId="urn:microsoft.com/office/officeart/2005/8/layout/cycle6"/>
    <dgm:cxn modelId="{3D99F6BB-3FAF-4386-9858-A7A7CA52E04E}" type="presOf" srcId="{F3214F0F-A422-41AA-9C85-27E508DEBFA1}" destId="{AD338D79-4842-437F-A57B-C1CFFE6CBA16}" srcOrd="0" destOrd="0" presId="urn:microsoft.com/office/officeart/2005/8/layout/cycle6"/>
    <dgm:cxn modelId="{A4406AE3-7498-42E7-B4F7-AF263B5B1C8F}" srcId="{F3214F0F-A422-41AA-9C85-27E508DEBFA1}" destId="{B9090C67-12FE-4710-A83C-16BC3D3081A2}" srcOrd="4" destOrd="0" parTransId="{462CE539-AA61-47C8-9EF4-204A593E534B}" sibTransId="{627A640B-B93C-4A7B-A5C8-BF93B0D8F970}"/>
    <dgm:cxn modelId="{92AAB976-CCEA-4C78-8D63-2192405063C8}" type="presOf" srcId="{0D0A83A5-3199-4DC8-88FC-207D38D4DC90}" destId="{160275F4-912E-4FC2-8175-351F33C3D232}" srcOrd="0" destOrd="0" presId="urn:microsoft.com/office/officeart/2005/8/layout/cycle6"/>
    <dgm:cxn modelId="{F1B32348-F6B6-4234-B1A4-564E33F1B5FB}" type="presOf" srcId="{F406B53D-29FA-4DA2-99BC-0DBDE6466D71}" destId="{13F422E2-3E3C-4BBD-A86B-EBAEF9058646}" srcOrd="0" destOrd="0" presId="urn:microsoft.com/office/officeart/2005/8/layout/cycle6"/>
    <dgm:cxn modelId="{126B27AF-7485-4607-96A4-324F55DAF6CF}" type="presOf" srcId="{7D882E6D-893E-41A3-B92D-2C2B9AB94847}" destId="{37BD19EB-9C33-48DF-8C01-77D2EB92C119}" srcOrd="0" destOrd="0" presId="urn:microsoft.com/office/officeart/2005/8/layout/cycle6"/>
    <dgm:cxn modelId="{9AF2A8A5-7F68-4E68-8C38-E67748693F29}" srcId="{F3214F0F-A422-41AA-9C85-27E508DEBFA1}" destId="{23E3DE77-483C-4BBD-89F1-6DA2C760D6B9}" srcOrd="2" destOrd="0" parTransId="{E7B14C7F-6A88-4B7F-BDA8-003C433C1C51}" sibTransId="{0D0A83A5-3199-4DC8-88FC-207D38D4DC90}"/>
    <dgm:cxn modelId="{6CC28B3D-451C-4829-992F-005687A7E3F7}" type="presOf" srcId="{7A74589D-27CA-4F88-8FF6-070DE49B8A82}" destId="{1E2761B5-F9E9-4D67-A208-641ACF39D35A}" srcOrd="0" destOrd="0" presId="urn:microsoft.com/office/officeart/2005/8/layout/cycle6"/>
    <dgm:cxn modelId="{105ACFB3-8103-4D54-84D8-9D7755E6FA87}" type="presOf" srcId="{8C350896-AF87-4AA7-9D2C-EE0C8DE72826}" destId="{E216687D-DAE2-4CCD-BA4B-27A2197BFB47}" srcOrd="0" destOrd="0" presId="urn:microsoft.com/office/officeart/2005/8/layout/cycle6"/>
    <dgm:cxn modelId="{346F8266-7E8B-4C30-847B-1D60B0C54B44}" srcId="{F3214F0F-A422-41AA-9C85-27E508DEBFA1}" destId="{7A74589D-27CA-4F88-8FF6-070DE49B8A82}" srcOrd="1" destOrd="0" parTransId="{766F79A4-7F8C-4248-8C02-03D5B51DA862}" sibTransId="{3964F978-554F-48A2-945C-91965ED7AEB7}"/>
    <dgm:cxn modelId="{8E24ABD7-946D-455D-A13E-53E35383ADB7}" type="presParOf" srcId="{AD338D79-4842-437F-A57B-C1CFFE6CBA16}" destId="{13F422E2-3E3C-4BBD-A86B-EBAEF9058646}" srcOrd="0" destOrd="0" presId="urn:microsoft.com/office/officeart/2005/8/layout/cycle6"/>
    <dgm:cxn modelId="{984DE354-B541-464C-8390-EC0FBE2D9BA9}" type="presParOf" srcId="{AD338D79-4842-437F-A57B-C1CFFE6CBA16}" destId="{12400615-CCC8-4454-90AE-3A913FC80A0D}" srcOrd="1" destOrd="0" presId="urn:microsoft.com/office/officeart/2005/8/layout/cycle6"/>
    <dgm:cxn modelId="{6CC334CE-9F8E-4A0F-8B02-D262C473AC04}" type="presParOf" srcId="{AD338D79-4842-437F-A57B-C1CFFE6CBA16}" destId="{EBF96BF8-E71E-46C5-98BA-A67226556A49}" srcOrd="2" destOrd="0" presId="urn:microsoft.com/office/officeart/2005/8/layout/cycle6"/>
    <dgm:cxn modelId="{423A48D3-5AD0-41FD-BEE8-BDA19B7CF231}" type="presParOf" srcId="{AD338D79-4842-437F-A57B-C1CFFE6CBA16}" destId="{1E2761B5-F9E9-4D67-A208-641ACF39D35A}" srcOrd="3" destOrd="0" presId="urn:microsoft.com/office/officeart/2005/8/layout/cycle6"/>
    <dgm:cxn modelId="{71A046D1-137D-4E83-B150-3EDAF4BF7EA8}" type="presParOf" srcId="{AD338D79-4842-437F-A57B-C1CFFE6CBA16}" destId="{6957DEBC-6448-4D5B-8CC5-9D631AB495B3}" srcOrd="4" destOrd="0" presId="urn:microsoft.com/office/officeart/2005/8/layout/cycle6"/>
    <dgm:cxn modelId="{D90D56A2-E07B-475C-A521-CCEFFD10FED1}" type="presParOf" srcId="{AD338D79-4842-437F-A57B-C1CFFE6CBA16}" destId="{5F5D302A-84C1-491A-9510-30438285DD13}" srcOrd="5" destOrd="0" presId="urn:microsoft.com/office/officeart/2005/8/layout/cycle6"/>
    <dgm:cxn modelId="{CBC2209E-07DE-4674-BA35-F6023B1B96F4}" type="presParOf" srcId="{AD338D79-4842-437F-A57B-C1CFFE6CBA16}" destId="{62ECB89A-E7C0-46BF-B3CB-21C831A3FEED}" srcOrd="6" destOrd="0" presId="urn:microsoft.com/office/officeart/2005/8/layout/cycle6"/>
    <dgm:cxn modelId="{3B69BCFE-1A4F-4A6E-A7AE-3E6B0AEA9078}" type="presParOf" srcId="{AD338D79-4842-437F-A57B-C1CFFE6CBA16}" destId="{E163EE9B-00B8-495A-B918-AD5C6DFB7D90}" srcOrd="7" destOrd="0" presId="urn:microsoft.com/office/officeart/2005/8/layout/cycle6"/>
    <dgm:cxn modelId="{148425B3-C5C5-4844-9FCC-DF07CBE232E0}" type="presParOf" srcId="{AD338D79-4842-437F-A57B-C1CFFE6CBA16}" destId="{160275F4-912E-4FC2-8175-351F33C3D232}" srcOrd="8" destOrd="0" presId="urn:microsoft.com/office/officeart/2005/8/layout/cycle6"/>
    <dgm:cxn modelId="{C42754EC-E738-4603-A33B-ED4A7819040F}" type="presParOf" srcId="{AD338D79-4842-437F-A57B-C1CFFE6CBA16}" destId="{E216687D-DAE2-4CCD-BA4B-27A2197BFB47}" srcOrd="9" destOrd="0" presId="urn:microsoft.com/office/officeart/2005/8/layout/cycle6"/>
    <dgm:cxn modelId="{DFA4AAEA-AF5D-4D87-95F5-696A4A12AE0E}" type="presParOf" srcId="{AD338D79-4842-437F-A57B-C1CFFE6CBA16}" destId="{690093C4-2090-47CA-9074-754B88A2CCD5}" srcOrd="10" destOrd="0" presId="urn:microsoft.com/office/officeart/2005/8/layout/cycle6"/>
    <dgm:cxn modelId="{0C51ED56-8267-4F2F-9484-FEBE13715F3A}" type="presParOf" srcId="{AD338D79-4842-437F-A57B-C1CFFE6CBA16}" destId="{37BD19EB-9C33-48DF-8C01-77D2EB92C119}" srcOrd="11" destOrd="0" presId="urn:microsoft.com/office/officeart/2005/8/layout/cycle6"/>
    <dgm:cxn modelId="{EB935759-01D8-4E96-B1CD-012946E8EF16}" type="presParOf" srcId="{AD338D79-4842-437F-A57B-C1CFFE6CBA16}" destId="{55B17C09-A9D6-49BE-8451-6C917AA45C09}" srcOrd="12" destOrd="0" presId="urn:microsoft.com/office/officeart/2005/8/layout/cycle6"/>
    <dgm:cxn modelId="{64B4FCBB-A1CF-46DE-8F0F-9E856CB7DFAC}" type="presParOf" srcId="{AD338D79-4842-437F-A57B-C1CFFE6CBA16}" destId="{4C30AE11-3079-4A9B-9C82-D0554236952B}" srcOrd="13" destOrd="0" presId="urn:microsoft.com/office/officeart/2005/8/layout/cycle6"/>
    <dgm:cxn modelId="{75786B96-51A8-40A4-95E7-EE460C69DD0E}" type="presParOf" srcId="{AD338D79-4842-437F-A57B-C1CFFE6CBA16}" destId="{CBC49CDD-7A36-49AA-A69E-DF2CBEF91695}" srcOrd="14" destOrd="0" presId="urn:microsoft.com/office/officeart/2005/8/layout/cycle6"/>
    <dgm:cxn modelId="{6787B545-4EFA-4A36-B846-9CF82D7CEC35}" type="presParOf" srcId="{AD338D79-4842-437F-A57B-C1CFFE6CBA16}" destId="{5F566449-BD08-41D9-8A0A-210CCEE86C3F}" srcOrd="15" destOrd="0" presId="urn:microsoft.com/office/officeart/2005/8/layout/cycle6"/>
    <dgm:cxn modelId="{E395CDE9-9896-4A62-A128-E992BB447807}" type="presParOf" srcId="{AD338D79-4842-437F-A57B-C1CFFE6CBA16}" destId="{9BB1574E-01D1-4A17-B5E7-5CA873DAE0E6}" srcOrd="16" destOrd="0" presId="urn:microsoft.com/office/officeart/2005/8/layout/cycle6"/>
    <dgm:cxn modelId="{6E17F682-5702-4CF9-BEB6-DB94A2E35A78}" type="presParOf" srcId="{AD338D79-4842-437F-A57B-C1CFFE6CBA16}" destId="{2EBA502F-2C5C-49CE-93A5-95580668C1A2}" srcOrd="17" destOrd="0" presId="urn:microsoft.com/office/officeart/2005/8/layout/cycle6"/>
  </dgm:cxnLst>
  <dgm:bg/>
  <dgm:whole>
    <a:ln w="38100"/>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3245A-FEAB-4920-B3C9-65CA924F1F6D}">
      <dsp:nvSpPr>
        <dsp:cNvPr id="0" name=""/>
        <dsp:cNvSpPr/>
      </dsp:nvSpPr>
      <dsp:spPr>
        <a:xfrm>
          <a:off x="2930691" y="1910473"/>
          <a:ext cx="2335022" cy="2335022"/>
        </a:xfrm>
        <a:prstGeom prst="gear9">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zh-CN" altLang="en-US" sz="3000" kern="1200" dirty="0" smtClean="0"/>
            <a:t>科研</a:t>
          </a:r>
          <a:endParaRPr lang="zh-CN" altLang="en-US" sz="3000" kern="1200" dirty="0"/>
        </a:p>
      </dsp:txBody>
      <dsp:txXfrm>
        <a:off x="3400134" y="2457441"/>
        <a:ext cx="1396136" cy="1200249"/>
      </dsp:txXfrm>
    </dsp:sp>
    <dsp:sp modelId="{651C6586-5C4A-4BE4-A344-1F0904B1EFAC}">
      <dsp:nvSpPr>
        <dsp:cNvPr id="0" name=""/>
        <dsp:cNvSpPr/>
      </dsp:nvSpPr>
      <dsp:spPr>
        <a:xfrm>
          <a:off x="1572132" y="1358558"/>
          <a:ext cx="1698198" cy="1698198"/>
        </a:xfrm>
        <a:prstGeom prst="gear6">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zh-CN" altLang="en-US" sz="3000" kern="1200" dirty="0" smtClean="0"/>
            <a:t>协调</a:t>
          </a:r>
          <a:endParaRPr lang="zh-CN" altLang="en-US" sz="3000" kern="1200" dirty="0"/>
        </a:p>
      </dsp:txBody>
      <dsp:txXfrm>
        <a:off x="1999658" y="1788668"/>
        <a:ext cx="843146" cy="837978"/>
      </dsp:txXfrm>
    </dsp:sp>
    <dsp:sp modelId="{562F2638-06D3-4A86-AC74-24E50DB12077}">
      <dsp:nvSpPr>
        <dsp:cNvPr id="0" name=""/>
        <dsp:cNvSpPr/>
      </dsp:nvSpPr>
      <dsp:spPr>
        <a:xfrm rot="20700000">
          <a:off x="2523296" y="186975"/>
          <a:ext cx="1663887" cy="1663887"/>
        </a:xfrm>
        <a:prstGeom prst="gear6">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zh-CN" altLang="en-US" sz="3000" kern="1200" dirty="0" smtClean="0"/>
            <a:t>管理</a:t>
          </a:r>
          <a:endParaRPr lang="zh-CN" altLang="en-US" sz="3000" kern="1200" dirty="0"/>
        </a:p>
      </dsp:txBody>
      <dsp:txXfrm rot="-20700000">
        <a:off x="2888236" y="551914"/>
        <a:ext cx="934009" cy="934009"/>
      </dsp:txXfrm>
    </dsp:sp>
    <dsp:sp modelId="{0548D972-EFE0-43FA-82C9-2671A42CD744}">
      <dsp:nvSpPr>
        <dsp:cNvPr id="0" name=""/>
        <dsp:cNvSpPr/>
      </dsp:nvSpPr>
      <dsp:spPr>
        <a:xfrm>
          <a:off x="2751704" y="1557803"/>
          <a:ext cx="2988829" cy="2988829"/>
        </a:xfrm>
        <a:prstGeom prst="circularArrow">
          <a:avLst>
            <a:gd name="adj1" fmla="val 4688"/>
            <a:gd name="adj2" fmla="val 299029"/>
            <a:gd name="adj3" fmla="val 2517442"/>
            <a:gd name="adj4" fmla="val 15858531"/>
            <a:gd name="adj5" fmla="val 5469"/>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0886714-8D7D-47F1-91CD-D519F73C6FAC}">
      <dsp:nvSpPr>
        <dsp:cNvPr id="0" name=""/>
        <dsp:cNvSpPr/>
      </dsp:nvSpPr>
      <dsp:spPr>
        <a:xfrm>
          <a:off x="1271384" y="982591"/>
          <a:ext cx="2171571" cy="2171571"/>
        </a:xfrm>
        <a:prstGeom prst="leftCircularArrow">
          <a:avLst>
            <a:gd name="adj1" fmla="val 6452"/>
            <a:gd name="adj2" fmla="val 429999"/>
            <a:gd name="adj3" fmla="val 10489124"/>
            <a:gd name="adj4" fmla="val 14837806"/>
            <a:gd name="adj5" fmla="val 7527"/>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660A8DD-CF99-4B9B-9BC9-F64372DEA71F}">
      <dsp:nvSpPr>
        <dsp:cNvPr id="0" name=""/>
        <dsp:cNvSpPr/>
      </dsp:nvSpPr>
      <dsp:spPr>
        <a:xfrm>
          <a:off x="2138422" y="-177698"/>
          <a:ext cx="2341391" cy="2341391"/>
        </a:xfrm>
        <a:prstGeom prst="circularArrow">
          <a:avLst>
            <a:gd name="adj1" fmla="val 5984"/>
            <a:gd name="adj2" fmla="val 394124"/>
            <a:gd name="adj3" fmla="val 13313824"/>
            <a:gd name="adj4" fmla="val 10508221"/>
            <a:gd name="adj5" fmla="val 6981"/>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422E2-3E3C-4BBD-A86B-EBAEF9058646}">
      <dsp:nvSpPr>
        <dsp:cNvPr id="0" name=""/>
        <dsp:cNvSpPr/>
      </dsp:nvSpPr>
      <dsp:spPr>
        <a:xfrm>
          <a:off x="2044438" y="12870"/>
          <a:ext cx="1197534" cy="754019"/>
        </a:xfrm>
        <a:prstGeom prst="roundRect">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solidFill>
                <a:srgbClr val="002060"/>
              </a:solidFill>
              <a:latin typeface="华文新魏" pitchFamily="2" charset="-122"/>
              <a:ea typeface="华文新魏" pitchFamily="2" charset="-122"/>
            </a:rPr>
            <a:t>科研规划</a:t>
          </a:r>
          <a:endParaRPr lang="zh-CN" altLang="en-US" sz="2400" kern="1200" dirty="0">
            <a:solidFill>
              <a:srgbClr val="002060"/>
            </a:solidFill>
            <a:latin typeface="华文新魏" pitchFamily="2" charset="-122"/>
            <a:ea typeface="华文新魏" pitchFamily="2" charset="-122"/>
          </a:endParaRPr>
        </a:p>
      </dsp:txBody>
      <dsp:txXfrm>
        <a:off x="2081246" y="49678"/>
        <a:ext cx="1123918" cy="680403"/>
      </dsp:txXfrm>
    </dsp:sp>
    <dsp:sp modelId="{EBF96BF8-E71E-46C5-98BA-A67226556A49}">
      <dsp:nvSpPr>
        <dsp:cNvPr id="0" name=""/>
        <dsp:cNvSpPr/>
      </dsp:nvSpPr>
      <dsp:spPr>
        <a:xfrm>
          <a:off x="758645" y="389880"/>
          <a:ext cx="3769121" cy="3769121"/>
        </a:xfrm>
        <a:custGeom>
          <a:avLst/>
          <a:gdLst/>
          <a:ahLst/>
          <a:cxnLst/>
          <a:rect l="0" t="0" r="0" b="0"/>
          <a:pathLst>
            <a:path>
              <a:moveTo>
                <a:pt x="2491376" y="100367"/>
              </a:moveTo>
              <a:arcTo wR="1884560" hR="1884560" stAng="17327010" swAng="1531979"/>
            </a:path>
          </a:pathLst>
        </a:custGeom>
        <a:noFill/>
        <a:ln w="50800" cap="flat" cmpd="sng" algn="ctr">
          <a:solidFill>
            <a:srgbClr val="0070C0"/>
          </a:solidFill>
          <a:prstDash val="solid"/>
        </a:ln>
        <a:effectLst/>
      </dsp:spPr>
      <dsp:style>
        <a:lnRef idx="1">
          <a:scrgbClr r="0" g="0" b="0"/>
        </a:lnRef>
        <a:fillRef idx="0">
          <a:scrgbClr r="0" g="0" b="0"/>
        </a:fillRef>
        <a:effectRef idx="0">
          <a:scrgbClr r="0" g="0" b="0"/>
        </a:effectRef>
        <a:fontRef idx="minor"/>
      </dsp:style>
    </dsp:sp>
    <dsp:sp modelId="{1E2761B5-F9E9-4D67-A208-641ACF39D35A}">
      <dsp:nvSpPr>
        <dsp:cNvPr id="0" name=""/>
        <dsp:cNvSpPr/>
      </dsp:nvSpPr>
      <dsp:spPr>
        <a:xfrm>
          <a:off x="3659654" y="932001"/>
          <a:ext cx="1231259" cy="800318"/>
        </a:xfrm>
        <a:prstGeom prst="roundRect">
          <a:avLst/>
        </a:prstGeom>
        <a:solidFill>
          <a:schemeClr val="bg2">
            <a:lumMod val="75000"/>
            <a:alpha val="59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0" kern="1200" dirty="0" smtClean="0">
              <a:solidFill>
                <a:srgbClr val="002060"/>
              </a:solidFill>
              <a:latin typeface="华文新魏" pitchFamily="2" charset="-122"/>
              <a:ea typeface="华文新魏" pitchFamily="2" charset="-122"/>
            </a:rPr>
            <a:t>项目申报</a:t>
          </a:r>
          <a:endParaRPr lang="zh-CN" altLang="en-US" sz="2400" b="0" kern="1200" dirty="0">
            <a:solidFill>
              <a:srgbClr val="002060"/>
            </a:solidFill>
            <a:latin typeface="华文新魏" pitchFamily="2" charset="-122"/>
            <a:ea typeface="华文新魏" pitchFamily="2" charset="-122"/>
          </a:endParaRPr>
        </a:p>
      </dsp:txBody>
      <dsp:txXfrm>
        <a:off x="3698722" y="971069"/>
        <a:ext cx="1153123" cy="722182"/>
      </dsp:txXfrm>
    </dsp:sp>
    <dsp:sp modelId="{5F5D302A-84C1-491A-9510-30438285DD13}">
      <dsp:nvSpPr>
        <dsp:cNvPr id="0" name=""/>
        <dsp:cNvSpPr/>
      </dsp:nvSpPr>
      <dsp:spPr>
        <a:xfrm>
          <a:off x="758645" y="389880"/>
          <a:ext cx="3769121" cy="3769121"/>
        </a:xfrm>
        <a:custGeom>
          <a:avLst/>
          <a:gdLst/>
          <a:ahLst/>
          <a:cxnLst/>
          <a:rect l="0" t="0" r="0" b="0"/>
          <a:pathLst>
            <a:path>
              <a:moveTo>
                <a:pt x="3692552" y="1352832"/>
              </a:moveTo>
              <a:arcTo wR="1884560" hR="1884560" stAng="20616687" swAng="1966625"/>
            </a:path>
          </a:pathLst>
        </a:custGeom>
        <a:noFill/>
        <a:ln w="50800" cap="flat" cmpd="sng" algn="ctr">
          <a:solidFill>
            <a:srgbClr val="0070C0"/>
          </a:solidFill>
          <a:prstDash val="solid"/>
        </a:ln>
        <a:effectLst/>
      </dsp:spPr>
      <dsp:style>
        <a:lnRef idx="1">
          <a:scrgbClr r="0" g="0" b="0"/>
        </a:lnRef>
        <a:fillRef idx="0">
          <a:scrgbClr r="0" g="0" b="0"/>
        </a:fillRef>
        <a:effectRef idx="0">
          <a:scrgbClr r="0" g="0" b="0"/>
        </a:effectRef>
        <a:fontRef idx="minor"/>
      </dsp:style>
    </dsp:sp>
    <dsp:sp modelId="{62ECB89A-E7C0-46BF-B3CB-21C831A3FEED}">
      <dsp:nvSpPr>
        <dsp:cNvPr id="0" name=""/>
        <dsp:cNvSpPr/>
      </dsp:nvSpPr>
      <dsp:spPr>
        <a:xfrm>
          <a:off x="3659654" y="2816562"/>
          <a:ext cx="1231259" cy="800318"/>
        </a:xfrm>
        <a:prstGeom prst="roundRect">
          <a:avLst/>
        </a:prstGeom>
        <a:solidFill>
          <a:schemeClr val="tx2">
            <a:lumMod val="60000"/>
            <a:lumOff val="40000"/>
            <a:alpha val="63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solidFill>
                <a:srgbClr val="002060"/>
              </a:solidFill>
              <a:latin typeface="华文新魏" pitchFamily="2" charset="-122"/>
              <a:ea typeface="华文新魏" pitchFamily="2" charset="-122"/>
            </a:rPr>
            <a:t>起草管理协议</a:t>
          </a:r>
          <a:endParaRPr lang="zh-CN" altLang="en-US" sz="2400" kern="1200" dirty="0">
            <a:solidFill>
              <a:srgbClr val="002060"/>
            </a:solidFill>
            <a:latin typeface="华文新魏" pitchFamily="2" charset="-122"/>
            <a:ea typeface="华文新魏" pitchFamily="2" charset="-122"/>
          </a:endParaRPr>
        </a:p>
      </dsp:txBody>
      <dsp:txXfrm>
        <a:off x="3698722" y="2855630"/>
        <a:ext cx="1153123" cy="722182"/>
      </dsp:txXfrm>
    </dsp:sp>
    <dsp:sp modelId="{160275F4-912E-4FC2-8175-351F33C3D232}">
      <dsp:nvSpPr>
        <dsp:cNvPr id="0" name=""/>
        <dsp:cNvSpPr/>
      </dsp:nvSpPr>
      <dsp:spPr>
        <a:xfrm>
          <a:off x="758645" y="389880"/>
          <a:ext cx="3769121" cy="3769121"/>
        </a:xfrm>
        <a:custGeom>
          <a:avLst/>
          <a:gdLst/>
          <a:ahLst/>
          <a:cxnLst/>
          <a:rect l="0" t="0" r="0" b="0"/>
          <a:pathLst>
            <a:path>
              <a:moveTo>
                <a:pt x="3201279" y="3232827"/>
              </a:moveTo>
              <a:arcTo wR="1884560" hR="1884560" stAng="2740694" swAng="1500120"/>
            </a:path>
          </a:pathLst>
        </a:custGeom>
        <a:noFill/>
        <a:ln w="50800" cap="flat" cmpd="sng" algn="ctr">
          <a:solidFill>
            <a:srgbClr val="0070C0"/>
          </a:solidFill>
          <a:prstDash val="solid"/>
        </a:ln>
        <a:effectLst/>
      </dsp:spPr>
      <dsp:style>
        <a:lnRef idx="1">
          <a:scrgbClr r="0" g="0" b="0"/>
        </a:lnRef>
        <a:fillRef idx="0">
          <a:scrgbClr r="0" g="0" b="0"/>
        </a:fillRef>
        <a:effectRef idx="0">
          <a:scrgbClr r="0" g="0" b="0"/>
        </a:effectRef>
        <a:fontRef idx="minor"/>
      </dsp:style>
    </dsp:sp>
    <dsp:sp modelId="{E216687D-DAE2-4CCD-BA4B-27A2197BFB47}">
      <dsp:nvSpPr>
        <dsp:cNvPr id="0" name=""/>
        <dsp:cNvSpPr/>
      </dsp:nvSpPr>
      <dsp:spPr>
        <a:xfrm>
          <a:off x="2027576" y="3758842"/>
          <a:ext cx="1231259" cy="800318"/>
        </a:xfrm>
        <a:prstGeom prst="roundRect">
          <a:avLst/>
        </a:prstGeom>
        <a:solidFill>
          <a:srgbClr val="FFCCFF">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solidFill>
                <a:srgbClr val="002060"/>
              </a:solidFill>
              <a:latin typeface="华文新魏" pitchFamily="2" charset="-122"/>
              <a:ea typeface="华文新魏" pitchFamily="2" charset="-122"/>
            </a:rPr>
            <a:t>科研资料归档</a:t>
          </a:r>
          <a:endParaRPr lang="zh-CN" altLang="en-US" sz="2400" kern="1200" dirty="0">
            <a:solidFill>
              <a:srgbClr val="002060"/>
            </a:solidFill>
            <a:latin typeface="华文新魏" pitchFamily="2" charset="-122"/>
            <a:ea typeface="华文新魏" pitchFamily="2" charset="-122"/>
          </a:endParaRPr>
        </a:p>
      </dsp:txBody>
      <dsp:txXfrm>
        <a:off x="2066644" y="3797910"/>
        <a:ext cx="1153123" cy="722182"/>
      </dsp:txXfrm>
    </dsp:sp>
    <dsp:sp modelId="{37BD19EB-9C33-48DF-8C01-77D2EB92C119}">
      <dsp:nvSpPr>
        <dsp:cNvPr id="0" name=""/>
        <dsp:cNvSpPr/>
      </dsp:nvSpPr>
      <dsp:spPr>
        <a:xfrm>
          <a:off x="758645" y="389880"/>
          <a:ext cx="3769121" cy="3769121"/>
        </a:xfrm>
        <a:custGeom>
          <a:avLst/>
          <a:gdLst/>
          <a:ahLst/>
          <a:cxnLst/>
          <a:rect l="0" t="0" r="0" b="0"/>
          <a:pathLst>
            <a:path>
              <a:moveTo>
                <a:pt x="1261072" y="3662996"/>
              </a:moveTo>
              <a:arcTo wR="1884560" hR="1884560" stAng="6559186" swAng="1500120"/>
            </a:path>
          </a:pathLst>
        </a:custGeom>
        <a:noFill/>
        <a:ln w="50800" cap="flat" cmpd="sng" algn="ctr">
          <a:solidFill>
            <a:srgbClr val="0070C0"/>
          </a:solidFill>
          <a:prstDash val="solid"/>
        </a:ln>
        <a:effectLst/>
      </dsp:spPr>
      <dsp:style>
        <a:lnRef idx="1">
          <a:scrgbClr r="0" g="0" b="0"/>
        </a:lnRef>
        <a:fillRef idx="0">
          <a:scrgbClr r="0" g="0" b="0"/>
        </a:fillRef>
        <a:effectRef idx="0">
          <a:scrgbClr r="0" g="0" b="0"/>
        </a:effectRef>
        <a:fontRef idx="minor"/>
      </dsp:style>
    </dsp:sp>
    <dsp:sp modelId="{55B17C09-A9D6-49BE-8451-6C917AA45C09}">
      <dsp:nvSpPr>
        <dsp:cNvPr id="0" name=""/>
        <dsp:cNvSpPr/>
      </dsp:nvSpPr>
      <dsp:spPr>
        <a:xfrm>
          <a:off x="395498" y="2816562"/>
          <a:ext cx="1231259" cy="800318"/>
        </a:xfrm>
        <a:prstGeom prst="roundRect">
          <a:avLst/>
        </a:prstGeom>
        <a:solidFill>
          <a:srgbClr val="FF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solidFill>
                <a:srgbClr val="002060"/>
              </a:solidFill>
              <a:latin typeface="华文新魏" pitchFamily="2" charset="-122"/>
              <a:ea typeface="华文新魏" pitchFamily="2" charset="-122"/>
            </a:rPr>
            <a:t>仪器设备采购</a:t>
          </a:r>
          <a:endParaRPr lang="zh-CN" altLang="en-US" sz="2400" kern="1200" dirty="0">
            <a:solidFill>
              <a:srgbClr val="002060"/>
            </a:solidFill>
            <a:latin typeface="华文新魏" pitchFamily="2" charset="-122"/>
            <a:ea typeface="华文新魏" pitchFamily="2" charset="-122"/>
          </a:endParaRPr>
        </a:p>
      </dsp:txBody>
      <dsp:txXfrm>
        <a:off x="434566" y="2855630"/>
        <a:ext cx="1153123" cy="722182"/>
      </dsp:txXfrm>
    </dsp:sp>
    <dsp:sp modelId="{CBC49CDD-7A36-49AA-A69E-DF2CBEF91695}">
      <dsp:nvSpPr>
        <dsp:cNvPr id="0" name=""/>
        <dsp:cNvSpPr/>
      </dsp:nvSpPr>
      <dsp:spPr>
        <a:xfrm>
          <a:off x="758645" y="389880"/>
          <a:ext cx="3769121" cy="3769121"/>
        </a:xfrm>
        <a:custGeom>
          <a:avLst/>
          <a:gdLst/>
          <a:ahLst/>
          <a:cxnLst/>
          <a:rect l="0" t="0" r="0" b="0"/>
          <a:pathLst>
            <a:path>
              <a:moveTo>
                <a:pt x="76568" y="2416289"/>
              </a:moveTo>
              <a:arcTo wR="1884560" hR="1884560" stAng="9816687" swAng="1966625"/>
            </a:path>
          </a:pathLst>
        </a:custGeom>
        <a:noFill/>
        <a:ln w="50800" cap="flat" cmpd="sng" algn="ctr">
          <a:solidFill>
            <a:srgbClr val="0070C0"/>
          </a:solidFill>
          <a:prstDash val="solid"/>
        </a:ln>
        <a:effectLst/>
      </dsp:spPr>
      <dsp:style>
        <a:lnRef idx="1">
          <a:scrgbClr r="0" g="0" b="0"/>
        </a:lnRef>
        <a:fillRef idx="0">
          <a:scrgbClr r="0" g="0" b="0"/>
        </a:fillRef>
        <a:effectRef idx="0">
          <a:scrgbClr r="0" g="0" b="0"/>
        </a:effectRef>
        <a:fontRef idx="minor"/>
      </dsp:style>
    </dsp:sp>
    <dsp:sp modelId="{5F566449-BD08-41D9-8A0A-210CCEE86C3F}">
      <dsp:nvSpPr>
        <dsp:cNvPr id="0" name=""/>
        <dsp:cNvSpPr/>
      </dsp:nvSpPr>
      <dsp:spPr>
        <a:xfrm>
          <a:off x="395498" y="932001"/>
          <a:ext cx="1231259" cy="800318"/>
        </a:xfrm>
        <a:prstGeom prst="roundRect">
          <a:avLst/>
        </a:prstGeom>
        <a:solidFill>
          <a:srgbClr val="F2F48C">
            <a:alpha val="97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solidFill>
                <a:srgbClr val="002060"/>
              </a:solidFill>
              <a:latin typeface="华文新魏" pitchFamily="2" charset="-122"/>
              <a:ea typeface="华文新魏" pitchFamily="2" charset="-122"/>
            </a:rPr>
            <a:t>接待</a:t>
          </a:r>
          <a:endParaRPr lang="zh-CN" altLang="en-US" sz="2400" kern="1200" dirty="0">
            <a:solidFill>
              <a:srgbClr val="002060"/>
            </a:solidFill>
            <a:latin typeface="华文新魏" pitchFamily="2" charset="-122"/>
            <a:ea typeface="华文新魏" pitchFamily="2" charset="-122"/>
          </a:endParaRPr>
        </a:p>
      </dsp:txBody>
      <dsp:txXfrm>
        <a:off x="434566" y="971069"/>
        <a:ext cx="1153123" cy="722182"/>
      </dsp:txXfrm>
    </dsp:sp>
    <dsp:sp modelId="{2EBA502F-2C5C-49CE-93A5-95580668C1A2}">
      <dsp:nvSpPr>
        <dsp:cNvPr id="0" name=""/>
        <dsp:cNvSpPr/>
      </dsp:nvSpPr>
      <dsp:spPr>
        <a:xfrm>
          <a:off x="758645" y="389880"/>
          <a:ext cx="3769121" cy="3769121"/>
        </a:xfrm>
        <a:custGeom>
          <a:avLst/>
          <a:gdLst/>
          <a:ahLst/>
          <a:cxnLst/>
          <a:rect l="0" t="0" r="0" b="0"/>
          <a:pathLst>
            <a:path>
              <a:moveTo>
                <a:pt x="567966" y="536173"/>
              </a:moveTo>
              <a:arcTo wR="1884560" hR="1884560" stAng="13541011" swAng="1531979"/>
            </a:path>
          </a:pathLst>
        </a:custGeom>
        <a:noFill/>
        <a:ln w="50800" cap="flat" cmpd="sng" algn="ctr">
          <a:solidFill>
            <a:srgbClr val="0070C0"/>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906AC1-4201-43DE-92C4-120FEB8749AC}" type="datetimeFigureOut">
              <a:rPr lang="zh-CN" altLang="en-US" smtClean="0"/>
              <a:t>2017-11-3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DA1EF6-7F10-4966-9AC5-E34CCDABA63B}" type="slidenum">
              <a:rPr lang="zh-CN" altLang="en-US" smtClean="0"/>
              <a:t>‹#›</a:t>
            </a:fld>
            <a:endParaRPr lang="zh-CN" altLang="en-US"/>
          </a:p>
        </p:txBody>
      </p:sp>
    </p:spTree>
    <p:extLst>
      <p:ext uri="{BB962C8B-B14F-4D97-AF65-F5344CB8AC3E}">
        <p14:creationId xmlns:p14="http://schemas.microsoft.com/office/powerpoint/2010/main" val="3434975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 typeface="Wingdings 3" pitchFamily="18" charset="2"/>
              <a:buNone/>
            </a:pPr>
            <a:r>
              <a:rPr lang="zh-CN" altLang="en-US" smtClean="0">
                <a:solidFill>
                  <a:srgbClr val="002060"/>
                </a:solidFill>
                <a:latin typeface="华文新魏" pitchFamily="2" charset="-122"/>
                <a:ea typeface="华文新魏" pitchFamily="2" charset="-122"/>
              </a:rPr>
              <a:t>课题组科研管理工作主要有协助</a:t>
            </a:r>
            <a:r>
              <a:rPr lang="en-US" altLang="zh-CN" smtClean="0">
                <a:solidFill>
                  <a:srgbClr val="002060"/>
                </a:solidFill>
                <a:latin typeface="华文新魏" pitchFamily="2" charset="-122"/>
                <a:ea typeface="华文新魏" pitchFamily="2" charset="-122"/>
              </a:rPr>
              <a:t>PI</a:t>
            </a:r>
            <a:r>
              <a:rPr lang="zh-CN" altLang="en-US" smtClean="0">
                <a:solidFill>
                  <a:srgbClr val="002060"/>
                </a:solidFill>
                <a:latin typeface="华文新魏" pitchFamily="2" charset="-122"/>
                <a:ea typeface="华文新魏" pitchFamily="2" charset="-122"/>
              </a:rPr>
              <a:t>做好实验室的科研规划、项目申报、起草管理协议、资料归档、接待等几个方面。</a:t>
            </a:r>
            <a:endParaRPr lang="en-US" altLang="zh-CN" smtClean="0">
              <a:solidFill>
                <a:srgbClr val="002060"/>
              </a:solidFill>
              <a:latin typeface="华文新魏" pitchFamily="2" charset="-122"/>
              <a:ea typeface="华文新魏" pitchFamily="2" charset="-122"/>
            </a:endParaRPr>
          </a:p>
          <a:p>
            <a:pPr eaLnBrk="1" hangingPunct="1">
              <a:buFont typeface="Wingdings 3" pitchFamily="18" charset="2"/>
              <a:buNone/>
            </a:pPr>
            <a:endParaRPr lang="zh-CN" altLang="en-US" smtClean="0">
              <a:solidFill>
                <a:srgbClr val="002060"/>
              </a:solidFill>
              <a:latin typeface="华文新魏" pitchFamily="2" charset="-122"/>
              <a:ea typeface="华文新魏" pitchFamily="2" charset="-122"/>
            </a:endParaRPr>
          </a:p>
          <a:p>
            <a:pPr eaLnBrk="1" hangingPunct="1">
              <a:buFont typeface="Wingdings 3" pitchFamily="18" charset="2"/>
              <a:buNone/>
            </a:pPr>
            <a:r>
              <a:rPr lang="zh-CN" altLang="en-US" smtClean="0">
                <a:solidFill>
                  <a:srgbClr val="002060"/>
                </a:solidFill>
                <a:latin typeface="华文新魏" pitchFamily="2" charset="-122"/>
                <a:ea typeface="华文新魏" pitchFamily="2" charset="-122"/>
              </a:rPr>
              <a:t>科研管理工作，以项目申报为主：</a:t>
            </a:r>
          </a:p>
          <a:p>
            <a:pPr eaLnBrk="1" hangingPunct="1">
              <a:buFont typeface="Wingdings 3" pitchFamily="18" charset="2"/>
              <a:buNone/>
            </a:pPr>
            <a:r>
              <a:rPr lang="zh-CN" altLang="en-US" smtClean="0">
                <a:solidFill>
                  <a:srgbClr val="002060"/>
                </a:solidFill>
                <a:latin typeface="华文新魏" pitchFamily="2" charset="-122"/>
                <a:ea typeface="华文新魏" pitchFamily="2" charset="-122"/>
              </a:rPr>
              <a:t>（</a:t>
            </a:r>
            <a:r>
              <a:rPr lang="en-US" altLang="zh-CN" smtClean="0">
                <a:solidFill>
                  <a:srgbClr val="002060"/>
                </a:solidFill>
                <a:latin typeface="华文新魏" pitchFamily="2" charset="-122"/>
                <a:ea typeface="华文新魏" pitchFamily="2" charset="-122"/>
              </a:rPr>
              <a:t>1</a:t>
            </a:r>
            <a:r>
              <a:rPr lang="zh-CN" altLang="en-US" smtClean="0">
                <a:solidFill>
                  <a:srgbClr val="002060"/>
                </a:solidFill>
                <a:latin typeface="华文新魏" pitchFamily="2" charset="-122"/>
                <a:ea typeface="华文新魏" pitchFamily="2" charset="-122"/>
              </a:rPr>
              <a:t>）协助</a:t>
            </a:r>
            <a:r>
              <a:rPr lang="en-US" altLang="zh-CN" smtClean="0">
                <a:solidFill>
                  <a:srgbClr val="002060"/>
                </a:solidFill>
                <a:latin typeface="华文新魏" pitchFamily="2" charset="-122"/>
                <a:ea typeface="华文新魏" pitchFamily="2" charset="-122"/>
              </a:rPr>
              <a:t>PI</a:t>
            </a:r>
            <a:r>
              <a:rPr lang="zh-CN" altLang="en-US" smtClean="0">
                <a:solidFill>
                  <a:srgbClr val="002060"/>
                </a:solidFill>
                <a:latin typeface="华文新魏" pitchFamily="2" charset="-122"/>
                <a:ea typeface="华文新魏" pitchFamily="2" charset="-122"/>
              </a:rPr>
              <a:t>做好实验室的科研规划。</a:t>
            </a:r>
          </a:p>
          <a:p>
            <a:pPr eaLnBrk="1" hangingPunct="1">
              <a:buFont typeface="Wingdings 3" pitchFamily="18" charset="2"/>
              <a:buNone/>
            </a:pPr>
            <a:r>
              <a:rPr lang="zh-CN" altLang="en-US" smtClean="0">
                <a:solidFill>
                  <a:srgbClr val="002060"/>
                </a:solidFill>
                <a:latin typeface="华文新魏" pitchFamily="2" charset="-122"/>
                <a:ea typeface="华文新魏" pitchFamily="2" charset="-122"/>
              </a:rPr>
              <a:t>（</a:t>
            </a:r>
            <a:r>
              <a:rPr lang="en-US" altLang="zh-CN" smtClean="0">
                <a:solidFill>
                  <a:srgbClr val="002060"/>
                </a:solidFill>
                <a:latin typeface="华文新魏" pitchFamily="2" charset="-122"/>
                <a:ea typeface="华文新魏" pitchFamily="2" charset="-122"/>
              </a:rPr>
              <a:t>2</a:t>
            </a:r>
            <a:r>
              <a:rPr lang="zh-CN" altLang="en-US" smtClean="0">
                <a:solidFill>
                  <a:srgbClr val="002060"/>
                </a:solidFill>
                <a:latin typeface="华文新魏" pitchFamily="2" charset="-122"/>
                <a:ea typeface="华文新魏" pitchFamily="2" charset="-122"/>
              </a:rPr>
              <a:t>）与科研处和成果转移转化处等部门联系，及时将有关通知传达给同事，做好各种科研项目的申报、进展报告、中期考核、结题等工作。已有</a:t>
            </a:r>
            <a:r>
              <a:rPr lang="en-US" altLang="zh-CN" smtClean="0">
                <a:solidFill>
                  <a:srgbClr val="002060"/>
                </a:solidFill>
                <a:latin typeface="华文新魏" pitchFamily="2" charset="-122"/>
                <a:ea typeface="华文新魏" pitchFamily="2" charset="-122"/>
              </a:rPr>
              <a:t>973</a:t>
            </a:r>
            <a:r>
              <a:rPr lang="zh-CN" altLang="en-US" smtClean="0">
                <a:solidFill>
                  <a:srgbClr val="002060"/>
                </a:solidFill>
                <a:latin typeface="华文新魏" pitchFamily="2" charset="-122"/>
                <a:ea typeface="华文新魏" pitchFamily="2" charset="-122"/>
              </a:rPr>
              <a:t>、百人计划、国家自然科学基金、中科院院地合作项目、外国青年科学家、广东省省院等</a:t>
            </a:r>
            <a:r>
              <a:rPr lang="en-US" altLang="zh-CN" smtClean="0">
                <a:solidFill>
                  <a:srgbClr val="002060"/>
                </a:solidFill>
                <a:latin typeface="华文新魏" pitchFamily="2" charset="-122"/>
                <a:ea typeface="华文新魏" pitchFamily="2" charset="-122"/>
              </a:rPr>
              <a:t>10</a:t>
            </a:r>
            <a:r>
              <a:rPr lang="zh-CN" altLang="en-US" smtClean="0">
                <a:solidFill>
                  <a:srgbClr val="002060"/>
                </a:solidFill>
                <a:latin typeface="华文新魏" pitchFamily="2" charset="-122"/>
                <a:ea typeface="华文新魏" pitchFamily="2" charset="-122"/>
              </a:rPr>
              <a:t>多个负责申报的科研项目获批。</a:t>
            </a:r>
          </a:p>
          <a:p>
            <a:pPr eaLnBrk="1" hangingPunct="1">
              <a:buFont typeface="Wingdings 3" pitchFamily="18" charset="2"/>
              <a:buNone/>
            </a:pPr>
            <a:r>
              <a:rPr lang="zh-CN" altLang="en-US" smtClean="0">
                <a:solidFill>
                  <a:srgbClr val="002060"/>
                </a:solidFill>
                <a:latin typeface="华文新魏" pitchFamily="2" charset="-122"/>
                <a:ea typeface="华文新魏" pitchFamily="2" charset="-122"/>
              </a:rPr>
              <a:t>（</a:t>
            </a:r>
            <a:r>
              <a:rPr lang="en-US" altLang="zh-CN" smtClean="0">
                <a:solidFill>
                  <a:srgbClr val="002060"/>
                </a:solidFill>
                <a:latin typeface="华文新魏" pitchFamily="2" charset="-122"/>
                <a:ea typeface="华文新魏" pitchFamily="2" charset="-122"/>
              </a:rPr>
              <a:t>3</a:t>
            </a:r>
            <a:r>
              <a:rPr lang="zh-CN" altLang="en-US" smtClean="0">
                <a:solidFill>
                  <a:srgbClr val="002060"/>
                </a:solidFill>
                <a:latin typeface="华文新魏" pitchFamily="2" charset="-122"/>
                <a:ea typeface="华文新魏" pitchFamily="2" charset="-122"/>
              </a:rPr>
              <a:t>）起草管理协议。</a:t>
            </a:r>
          </a:p>
          <a:p>
            <a:pPr eaLnBrk="1" hangingPunct="1">
              <a:buFont typeface="Wingdings 3" pitchFamily="18" charset="2"/>
              <a:buNone/>
            </a:pPr>
            <a:r>
              <a:rPr lang="zh-CN" altLang="en-US" smtClean="0">
                <a:solidFill>
                  <a:srgbClr val="002060"/>
                </a:solidFill>
                <a:latin typeface="华文新魏" pitchFamily="2" charset="-122"/>
                <a:ea typeface="华文新魏" pitchFamily="2" charset="-122"/>
              </a:rPr>
              <a:t>（</a:t>
            </a:r>
            <a:r>
              <a:rPr lang="en-US" altLang="zh-CN" smtClean="0">
                <a:solidFill>
                  <a:srgbClr val="002060"/>
                </a:solidFill>
                <a:latin typeface="华文新魏" pitchFamily="2" charset="-122"/>
                <a:ea typeface="华文新魏" pitchFamily="2" charset="-122"/>
              </a:rPr>
              <a:t>4</a:t>
            </a:r>
            <a:r>
              <a:rPr lang="zh-CN" altLang="en-US" smtClean="0">
                <a:solidFill>
                  <a:srgbClr val="002060"/>
                </a:solidFill>
                <a:latin typeface="华文新魏" pitchFamily="2" charset="-122"/>
                <a:ea typeface="华文新魏" pitchFamily="2" charset="-122"/>
              </a:rPr>
              <a:t>）科研资料整理、归档</a:t>
            </a:r>
          </a:p>
          <a:p>
            <a:pPr eaLnBrk="1" hangingPunct="1">
              <a:buFont typeface="Wingdings 3" pitchFamily="18" charset="2"/>
              <a:buNone/>
            </a:pPr>
            <a:r>
              <a:rPr lang="zh-CN" altLang="en-US" smtClean="0">
                <a:solidFill>
                  <a:srgbClr val="002060"/>
                </a:solidFill>
                <a:latin typeface="华文新魏" pitchFamily="2" charset="-122"/>
                <a:ea typeface="华文新魏" pitchFamily="2" charset="-122"/>
              </a:rPr>
              <a:t>（</a:t>
            </a:r>
            <a:r>
              <a:rPr lang="en-US" altLang="zh-CN" smtClean="0">
                <a:solidFill>
                  <a:srgbClr val="002060"/>
                </a:solidFill>
                <a:latin typeface="华文新魏" pitchFamily="2" charset="-122"/>
                <a:ea typeface="华文新魏" pitchFamily="2" charset="-122"/>
              </a:rPr>
              <a:t>5</a:t>
            </a:r>
            <a:r>
              <a:rPr lang="zh-CN" altLang="en-US" smtClean="0">
                <a:solidFill>
                  <a:srgbClr val="002060"/>
                </a:solidFill>
                <a:latin typeface="华文新魏" pitchFamily="2" charset="-122"/>
                <a:ea typeface="华文新魏" pitchFamily="2" charset="-122"/>
              </a:rPr>
              <a:t>）负责组织部门各级各类科研奖励的申报工作。</a:t>
            </a:r>
          </a:p>
          <a:p>
            <a:pPr eaLnBrk="1" hangingPunct="1">
              <a:buFont typeface="Wingdings 3" pitchFamily="18" charset="2"/>
              <a:buNone/>
            </a:pPr>
            <a:r>
              <a:rPr lang="zh-CN" altLang="en-US" smtClean="0">
                <a:solidFill>
                  <a:srgbClr val="002060"/>
                </a:solidFill>
                <a:latin typeface="华文新魏" pitchFamily="2" charset="-122"/>
                <a:ea typeface="华文新魏" pitchFamily="2" charset="-122"/>
              </a:rPr>
              <a:t>（</a:t>
            </a:r>
            <a:r>
              <a:rPr lang="en-US" altLang="zh-CN" smtClean="0">
                <a:solidFill>
                  <a:srgbClr val="002060"/>
                </a:solidFill>
                <a:latin typeface="华文新魏" pitchFamily="2" charset="-122"/>
                <a:ea typeface="华文新魏" pitchFamily="2" charset="-122"/>
              </a:rPr>
              <a:t>5</a:t>
            </a:r>
            <a:r>
              <a:rPr lang="zh-CN" altLang="en-US" smtClean="0">
                <a:solidFill>
                  <a:srgbClr val="002060"/>
                </a:solidFill>
                <a:latin typeface="华文新魏" pitchFamily="2" charset="-122"/>
                <a:ea typeface="华文新魏" pitchFamily="2" charset="-122"/>
              </a:rPr>
              <a:t>）负责与合作单位联系、接待部门来访人员。</a:t>
            </a:r>
            <a:endParaRPr lang="en-US" altLang="zh-CN" smtClean="0">
              <a:solidFill>
                <a:srgbClr val="002060"/>
              </a:solidFill>
              <a:latin typeface="华文新魏" pitchFamily="2" charset="-122"/>
              <a:ea typeface="华文新魏" pitchFamily="2" charset="-122"/>
            </a:endParaRPr>
          </a:p>
          <a:p>
            <a:endParaRPr lang="zh-CN" altLang="en-US" smtClean="0"/>
          </a:p>
        </p:txBody>
      </p:sp>
      <p:sp>
        <p:nvSpPr>
          <p:cNvPr id="4" name="灯片编号占位符 3"/>
          <p:cNvSpPr>
            <a:spLocks noGrp="1"/>
          </p:cNvSpPr>
          <p:nvPr>
            <p:ph type="sldNum" sz="quarter" idx="5"/>
          </p:nvPr>
        </p:nvSpPr>
        <p:spPr/>
        <p:txBody>
          <a:bodyPr/>
          <a:lstStyle/>
          <a:p>
            <a:pPr>
              <a:defRPr/>
            </a:pPr>
            <a:fld id="{390246BC-7C6C-4F0F-9819-60AC0BF36375}" type="slidenum">
              <a:rPr lang="zh-CN" altLang="en-US" smtClean="0"/>
              <a:pPr>
                <a:defRPr/>
              </a:pPr>
              <a:t>16</a:t>
            </a:fld>
            <a:endParaRPr lang="zh-CN" altLang="en-US"/>
          </a:p>
        </p:txBody>
      </p:sp>
    </p:spTree>
    <p:extLst>
      <p:ext uri="{BB962C8B-B14F-4D97-AF65-F5344CB8AC3E}">
        <p14:creationId xmlns:p14="http://schemas.microsoft.com/office/powerpoint/2010/main" val="3759478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FEA7E9C-6FD5-4660-B892-8AFFA5DC7917}" type="slidenum">
              <a:rPr lang="zh-CN" altLang="en-US" smtClean="0"/>
              <a:t>24</a:t>
            </a:fld>
            <a:endParaRPr lang="zh-CN" altLang="en-US"/>
          </a:p>
        </p:txBody>
      </p:sp>
    </p:spTree>
    <p:extLst>
      <p:ext uri="{BB962C8B-B14F-4D97-AF65-F5344CB8AC3E}">
        <p14:creationId xmlns:p14="http://schemas.microsoft.com/office/powerpoint/2010/main" val="4173352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A502A91-40BF-4039-84E5-38FBA93D85D1}" type="datetime1">
              <a:rPr lang="zh-CN" altLang="en-US" smtClean="0"/>
              <a:t>2017-11-3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C0B0F4E-3806-4B1A-859B-4CB45C0E4178}" type="datetime1">
              <a:rPr lang="zh-CN" altLang="en-US" smtClean="0"/>
              <a:t>2017-11-3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7909036-650A-4458-99CF-5C62B102ADB3}" type="datetime1">
              <a:rPr lang="zh-CN" altLang="en-US" smtClean="0"/>
              <a:t>2017-11-3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2"/>
            <a:ext cx="8229600" cy="4525963"/>
          </a:xfrm>
        </p:spPr>
        <p:txBody>
          <a:bodyPr/>
          <a:lstStyle/>
          <a:p>
            <a:pPr lvl="0"/>
            <a:endParaRPr lang="zh-CN"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998C879D-DEEB-4E77-B242-2BA7DBB26B67}" type="slidenum">
              <a:rPr lang="en-US" altLang="zh-CN"/>
              <a:pPr>
                <a:defRPr/>
              </a:pPr>
              <a:t>‹#›</a:t>
            </a:fld>
            <a:endParaRPr lang="en-US" altLang="zh-CN"/>
          </a:p>
        </p:txBody>
      </p:sp>
    </p:spTree>
    <p:extLst>
      <p:ext uri="{BB962C8B-B14F-4D97-AF65-F5344CB8AC3E}">
        <p14:creationId xmlns:p14="http://schemas.microsoft.com/office/powerpoint/2010/main" val="2776356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节标题">
    <p:bg>
      <p:bgPr>
        <a:gradFill>
          <a:gsLst>
            <a:gs pos="43000">
              <a:schemeClr val="bg1"/>
            </a:gs>
            <a:gs pos="100000">
              <a:schemeClr val="tx1">
                <a:lumMod val="50000"/>
                <a:lumOff val="50000"/>
                <a:alpha val="54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2" name="图片 6" descr="up light.png"/>
          <p:cNvPicPr>
            <a:picLocks noChangeAspect="1"/>
          </p:cNvPicPr>
          <p:nvPr userDrawn="1"/>
        </p:nvPicPr>
        <p:blipFill>
          <a:blip r:embed="rId2"/>
          <a:srcRect/>
          <a:stretch>
            <a:fillRect/>
          </a:stretch>
        </p:blipFill>
        <p:spPr bwMode="auto">
          <a:xfrm>
            <a:off x="0" y="0"/>
            <a:ext cx="9142413" cy="1133475"/>
          </a:xfrm>
          <a:prstGeom prst="rect">
            <a:avLst/>
          </a:prstGeom>
          <a:noFill/>
          <a:ln w="9525">
            <a:noFill/>
            <a:miter lim="800000"/>
            <a:headEnd/>
            <a:tailEnd/>
          </a:ln>
        </p:spPr>
      </p:pic>
      <p:pic>
        <p:nvPicPr>
          <p:cNvPr id="3" name="图片 7" descr="down light.png"/>
          <p:cNvPicPr>
            <a:picLocks noChangeAspect="1"/>
          </p:cNvPicPr>
          <p:nvPr userDrawn="1"/>
        </p:nvPicPr>
        <p:blipFill>
          <a:blip r:embed="rId3"/>
          <a:srcRect/>
          <a:stretch>
            <a:fillRect/>
          </a:stretch>
        </p:blipFill>
        <p:spPr bwMode="auto">
          <a:xfrm>
            <a:off x="0" y="6143625"/>
            <a:ext cx="9142413" cy="714375"/>
          </a:xfrm>
          <a:prstGeom prst="rect">
            <a:avLst/>
          </a:prstGeom>
          <a:noFill/>
          <a:ln w="9525">
            <a:noFill/>
            <a:miter lim="800000"/>
            <a:headEnd/>
            <a:tailEnd/>
          </a:ln>
        </p:spPr>
      </p:pic>
      <p:sp>
        <p:nvSpPr>
          <p:cNvPr id="4" name="TextBox 8"/>
          <p:cNvSpPr txBox="1"/>
          <p:nvPr userDrawn="1"/>
        </p:nvSpPr>
        <p:spPr>
          <a:xfrm>
            <a:off x="6643688" y="6407150"/>
            <a:ext cx="2143125" cy="304800"/>
          </a:xfrm>
          <a:prstGeom prst="rect">
            <a:avLst/>
          </a:prstGeom>
          <a:noFill/>
        </p:spPr>
        <p:txBody>
          <a:bodyPr>
            <a:spAutoFit/>
          </a:bodyPr>
          <a:lstStyle/>
          <a:p>
            <a:pPr algn="r">
              <a:defRPr/>
            </a:pPr>
            <a:r>
              <a:rPr lang="en-US" altLang="zh-CN" sz="1400" b="1" dirty="0">
                <a:effectLst>
                  <a:outerShdw blurRad="38100" dist="38100" dir="2700000" algn="tl">
                    <a:srgbClr val="000000">
                      <a:alpha val="43137"/>
                    </a:srgbClr>
                  </a:outerShdw>
                </a:effectLst>
                <a:latin typeface="微软雅黑" pitchFamily="34" charset="-122"/>
                <a:ea typeface="微软雅黑" pitchFamily="34" charset="-122"/>
              </a:rPr>
              <a:t>page</a:t>
            </a:r>
            <a:fld id="{696C94D4-1D56-4CEB-B2AC-58A77E8B379E}" type="slidenum">
              <a:rPr lang="zh-CN" altLang="en-US" sz="1400" b="1">
                <a:effectLst>
                  <a:outerShdw blurRad="38100" dist="38100" dir="2700000" algn="tl">
                    <a:srgbClr val="000000">
                      <a:alpha val="43137"/>
                    </a:srgbClr>
                  </a:outerShdw>
                </a:effectLst>
                <a:latin typeface="微软雅黑" pitchFamily="34" charset="-122"/>
                <a:ea typeface="微软雅黑" pitchFamily="34" charset="-122"/>
              </a:rPr>
              <a:pPr algn="r">
                <a:defRPr/>
              </a:pPr>
              <a:t>‹#›</a:t>
            </a:fld>
            <a:endParaRPr lang="zh-CN" altLang="en-US" sz="1400" b="1"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5" name="日期占位符 3"/>
          <p:cNvSpPr>
            <a:spLocks noGrp="1"/>
          </p:cNvSpPr>
          <p:nvPr>
            <p:ph type="dt" sz="half" idx="10"/>
          </p:nvPr>
        </p:nvSpPr>
        <p:spPr/>
        <p:txBody>
          <a:bodyPr/>
          <a:lstStyle>
            <a:lvl1pPr>
              <a:defRPr smtClean="0"/>
            </a:lvl1pPr>
          </a:lstStyle>
          <a:p>
            <a:pPr>
              <a:defRPr/>
            </a:pPr>
            <a:fld id="{C7C328FE-5D02-46C0-A564-70FBA6AAE840}" type="datetime1">
              <a:rPr lang="zh-CN" altLang="en-US"/>
              <a:pPr>
                <a:defRPr/>
              </a:pPr>
              <a:t>2017-11-3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A297FFD-CDDE-4E69-8C1A-D65171007F14}" type="slidenum">
              <a:rPr lang="zh-CN" altLang="en-US"/>
              <a:pPr>
                <a:defRPr/>
              </a:pPr>
              <a:t>‹#›</a:t>
            </a:fld>
            <a:endParaRPr lang="zh-CN" altLang="en-US"/>
          </a:p>
        </p:txBody>
      </p:sp>
    </p:spTree>
    <p:extLst>
      <p:ext uri="{BB962C8B-B14F-4D97-AF65-F5344CB8AC3E}">
        <p14:creationId xmlns:p14="http://schemas.microsoft.com/office/powerpoint/2010/main" val="42296742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9FBB8CB-5FF9-4944-998D-4B110AB8F611}" type="datetime1">
              <a:rPr lang="zh-CN" altLang="en-US" smtClean="0"/>
              <a:t>2017-11-3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2BCBE6F-4831-42B3-AEED-2BB2A908CCC7}" type="datetime1">
              <a:rPr lang="zh-CN" altLang="en-US" smtClean="0"/>
              <a:t>2017-11-3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4DDEA34-2123-4B12-B198-9D7657AC4C4B}" type="datetime1">
              <a:rPr lang="zh-CN" altLang="en-US" smtClean="0"/>
              <a:t>2017-11-3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B702CAD-02F4-4FED-90E0-143188F54FA2}" type="datetime1">
              <a:rPr lang="zh-CN" altLang="en-US" smtClean="0"/>
              <a:t>2017-11-3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F922A09-57FE-4152-A0FE-213264742647}" type="datetime1">
              <a:rPr lang="zh-CN" altLang="en-US" smtClean="0"/>
              <a:t>2017-11-3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D47E989-0112-4C8C-925A-CE60C7FEC145}" type="datetime1">
              <a:rPr lang="zh-CN" altLang="en-US" smtClean="0"/>
              <a:t>2017-11-3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2901467-1364-43B6-8B14-31B6F9FC5C4D}" type="datetime1">
              <a:rPr lang="zh-CN" altLang="en-US" smtClean="0"/>
              <a:t>2017-11-3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5FA67B4-B13B-43E9-A70D-BDCA0141C94A}" type="datetime1">
              <a:rPr lang="zh-CN" altLang="en-US" smtClean="0"/>
              <a:t>2017-11-3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2BABA0-CB47-45EA-B85B-15AB6048C388}" type="datetime1">
              <a:rPr lang="zh-CN" altLang="en-US" smtClean="0"/>
              <a:t>2017-11-3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0.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9.xml"/><Relationship Id="rId5" Type="http://schemas.openxmlformats.org/officeDocument/2006/relationships/image" Target="../media/image24.jp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2064" cy="6858000"/>
          </a:xfrm>
          <a:prstGeom prst="rect">
            <a:avLst/>
          </a:prstGeom>
        </p:spPr>
      </p:pic>
      <p:sp>
        <p:nvSpPr>
          <p:cNvPr id="2" name="标题 1"/>
          <p:cNvSpPr>
            <a:spLocks noGrp="1"/>
          </p:cNvSpPr>
          <p:nvPr>
            <p:ph type="title"/>
          </p:nvPr>
        </p:nvSpPr>
        <p:spPr>
          <a:xfrm>
            <a:off x="877145" y="2656114"/>
            <a:ext cx="7387773" cy="2569028"/>
          </a:xfrm>
        </p:spPr>
        <p:txBody>
          <a:bodyPr>
            <a:normAutofit fontScale="90000"/>
          </a:bodyPr>
          <a:lstStyle/>
          <a:p>
            <a:pPr>
              <a:lnSpc>
                <a:spcPct val="150000"/>
              </a:lnSpc>
            </a:pPr>
            <a:r>
              <a:rPr lang="en-US" altLang="zh-CN" dirty="0" smtClean="0"/>
              <a:t/>
            </a:r>
            <a:br>
              <a:rPr lang="en-US" altLang="zh-CN" dirty="0" smtClean="0"/>
            </a:br>
            <a:r>
              <a:rPr lang="zh-CN" altLang="en-US" sz="4900" b="1" dirty="0" smtClean="0"/>
              <a:t>我在团队中的位置</a:t>
            </a:r>
            <a:r>
              <a:rPr lang="en-US" altLang="zh-CN" dirty="0" smtClean="0"/>
              <a:t/>
            </a:r>
            <a:br>
              <a:rPr lang="en-US" altLang="zh-CN" dirty="0" smtClean="0"/>
            </a:br>
            <a:r>
              <a:rPr lang="en-US" altLang="zh-CN" dirty="0" smtClean="0"/>
              <a:t/>
            </a:r>
            <a:br>
              <a:rPr lang="en-US" altLang="zh-CN" dirty="0" smtClean="0"/>
            </a:br>
            <a:r>
              <a:rPr lang="zh-CN" altLang="en-US" sz="3100" dirty="0" smtClean="0"/>
              <a:t>中国科学院广州生物医药与健康研究院</a:t>
            </a:r>
            <a:r>
              <a:rPr lang="en-US" altLang="zh-CN" sz="3100" dirty="0" smtClean="0"/>
              <a:t/>
            </a:r>
            <a:br>
              <a:rPr lang="en-US" altLang="zh-CN" sz="3100" dirty="0" smtClean="0"/>
            </a:br>
            <a:r>
              <a:rPr lang="zh-CN" altLang="en-US" sz="3100" dirty="0" smtClean="0"/>
              <a:t>干细胞第二党支部</a:t>
            </a:r>
            <a:r>
              <a:rPr lang="en-US" altLang="zh-CN" sz="3100" dirty="0" smtClean="0"/>
              <a:t/>
            </a:r>
            <a:br>
              <a:rPr lang="en-US" altLang="zh-CN" sz="3100" dirty="0" smtClean="0"/>
            </a:br>
            <a:r>
              <a:rPr lang="en-US" altLang="zh-CN" sz="3100" dirty="0" smtClean="0"/>
              <a:t>2017</a:t>
            </a:r>
            <a:r>
              <a:rPr lang="zh-CN" altLang="en-US" sz="3100" dirty="0" smtClean="0"/>
              <a:t>年</a:t>
            </a:r>
            <a:r>
              <a:rPr lang="en-US" altLang="zh-CN" sz="3100" dirty="0" smtClean="0"/>
              <a:t>11</a:t>
            </a:r>
            <a:r>
              <a:rPr lang="zh-CN" altLang="en-US" sz="3100" dirty="0" smtClean="0"/>
              <a:t>月</a:t>
            </a:r>
            <a:r>
              <a:rPr lang="en-US" altLang="zh-CN" sz="3100" dirty="0" smtClean="0"/>
              <a:t>1</a:t>
            </a:r>
            <a:r>
              <a:rPr lang="zh-CN" altLang="en-US" sz="3100" dirty="0" smtClean="0"/>
              <a:t>日</a:t>
            </a:r>
            <a:endParaRPr lang="zh-CN" altLang="en-US" sz="3100" dirty="0"/>
          </a:p>
        </p:txBody>
      </p:sp>
    </p:spTree>
    <p:extLst>
      <p:ext uri="{BB962C8B-B14F-4D97-AF65-F5344CB8AC3E}">
        <p14:creationId xmlns:p14="http://schemas.microsoft.com/office/powerpoint/2010/main" val="40133741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7026682" y="5187996"/>
            <a:ext cx="1697098" cy="715581"/>
          </a:xfrm>
          <a:prstGeom prst="rect">
            <a:avLst/>
          </a:prstGeom>
          <a:noFill/>
        </p:spPr>
        <p:txBody>
          <a:bodyPr wrap="square" rtlCol="0">
            <a:spAutoFit/>
          </a:bodyPr>
          <a:lstStyle/>
          <a:p>
            <a:r>
              <a:rPr lang="zh-CN" altLang="en-US" sz="1350" dirty="0"/>
              <a:t>我在团队中的位置</a:t>
            </a:r>
            <a:endParaRPr lang="en-US" altLang="zh-CN" sz="1350" dirty="0"/>
          </a:p>
          <a:p>
            <a:r>
              <a:rPr lang="en-US" altLang="zh-CN" sz="1350" dirty="0"/>
              <a:t>         </a:t>
            </a:r>
            <a:r>
              <a:rPr lang="zh-CN" altLang="en-US" sz="1350" dirty="0"/>
              <a:t>黄秋玲</a:t>
            </a:r>
            <a:endParaRPr lang="en-US" altLang="zh-CN" sz="1350" dirty="0"/>
          </a:p>
          <a:p>
            <a:r>
              <a:rPr lang="en-US" altLang="zh-CN" sz="1350" dirty="0"/>
              <a:t>        20171101</a:t>
            </a:r>
          </a:p>
        </p:txBody>
      </p:sp>
      <p:sp>
        <p:nvSpPr>
          <p:cNvPr id="3" name="同心圆 2"/>
          <p:cNvSpPr/>
          <p:nvPr/>
        </p:nvSpPr>
        <p:spPr>
          <a:xfrm>
            <a:off x="1446505" y="1872678"/>
            <a:ext cx="5724140" cy="2887581"/>
          </a:xfrm>
          <a:prstGeom prst="donut">
            <a:avLst>
              <a:gd name="adj" fmla="val 673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4" name="椭圆 3"/>
          <p:cNvSpPr/>
          <p:nvPr/>
        </p:nvSpPr>
        <p:spPr>
          <a:xfrm>
            <a:off x="2691832" y="1444942"/>
            <a:ext cx="1870787" cy="1197863"/>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t>课题</a:t>
            </a:r>
          </a:p>
        </p:txBody>
      </p:sp>
      <p:sp>
        <p:nvSpPr>
          <p:cNvPr id="9" name="椭圆 8"/>
          <p:cNvSpPr/>
          <p:nvPr/>
        </p:nvSpPr>
        <p:spPr>
          <a:xfrm>
            <a:off x="5730810" y="2250691"/>
            <a:ext cx="2057619" cy="119786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t>实验室公共事务</a:t>
            </a:r>
          </a:p>
        </p:txBody>
      </p:sp>
      <p:sp>
        <p:nvSpPr>
          <p:cNvPr id="10" name="椭圆 9"/>
          <p:cNvSpPr/>
          <p:nvPr/>
        </p:nvSpPr>
        <p:spPr>
          <a:xfrm>
            <a:off x="1169173" y="3401372"/>
            <a:ext cx="1668078" cy="1197863"/>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t>老师交代的其他事情</a:t>
            </a:r>
          </a:p>
        </p:txBody>
      </p:sp>
      <p:sp>
        <p:nvSpPr>
          <p:cNvPr id="11" name="椭圆 10"/>
          <p:cNvSpPr/>
          <p:nvPr/>
        </p:nvSpPr>
        <p:spPr>
          <a:xfrm>
            <a:off x="4663963" y="3940409"/>
            <a:ext cx="1865435" cy="119786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t>协作课题组其他成员</a:t>
            </a:r>
          </a:p>
        </p:txBody>
      </p:sp>
    </p:spTree>
    <p:extLst>
      <p:ext uri="{BB962C8B-B14F-4D97-AF65-F5344CB8AC3E}">
        <p14:creationId xmlns:p14="http://schemas.microsoft.com/office/powerpoint/2010/main" val="4141952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QQ图片20171030201957"/>
          <p:cNvPicPr>
            <a:picLocks noGrp="1" noChangeAspect="1"/>
          </p:cNvPicPr>
          <p:nvPr>
            <p:ph idx="1"/>
          </p:nvPr>
        </p:nvPicPr>
        <p:blipFill>
          <a:blip r:embed="rId2"/>
          <a:stretch>
            <a:fillRect/>
          </a:stretch>
        </p:blipFill>
        <p:spPr>
          <a:xfrm>
            <a:off x="682467" y="1696879"/>
            <a:ext cx="4216241" cy="3162776"/>
          </a:xfrm>
          <a:prstGeom prst="rect">
            <a:avLst/>
          </a:prstGeom>
        </p:spPr>
      </p:pic>
      <p:sp>
        <p:nvSpPr>
          <p:cNvPr id="5" name="文本框 4"/>
          <p:cNvSpPr txBox="1"/>
          <p:nvPr/>
        </p:nvSpPr>
        <p:spPr>
          <a:xfrm>
            <a:off x="5233330" y="1997333"/>
            <a:ext cx="3008948" cy="2862322"/>
          </a:xfrm>
          <a:prstGeom prst="rect">
            <a:avLst/>
          </a:prstGeom>
          <a:noFill/>
        </p:spPr>
        <p:txBody>
          <a:bodyPr wrap="square" rtlCol="0">
            <a:spAutoFit/>
          </a:bodyPr>
          <a:lstStyle/>
          <a:p>
            <a:r>
              <a:rPr lang="zh-CN" altLang="en-US" sz="2000" dirty="0"/>
              <a:t>我在团队中的位置：主要负责课题组实验鼠的生产管理方面的事情。虽然有时挺忙挺累的，但是仍然记得要不断提高自己，积极向师兄师姐们学习掌握新的知识。做好自身工作的同时，积极帮助他人，努力发挥团队合作精神。</a:t>
            </a:r>
          </a:p>
        </p:txBody>
      </p:sp>
      <p:sp>
        <p:nvSpPr>
          <p:cNvPr id="3" name="文本框 2"/>
          <p:cNvSpPr txBox="1"/>
          <p:nvPr/>
        </p:nvSpPr>
        <p:spPr>
          <a:xfrm>
            <a:off x="2002971" y="522514"/>
            <a:ext cx="1204686" cy="369332"/>
          </a:xfrm>
          <a:prstGeom prst="rect">
            <a:avLst/>
          </a:prstGeom>
          <a:noFill/>
        </p:spPr>
        <p:txBody>
          <a:bodyPr wrap="square" rtlCol="0">
            <a:spAutoFit/>
          </a:bodyPr>
          <a:lstStyle/>
          <a:p>
            <a:r>
              <a:rPr lang="zh-CN" altLang="en-US" dirty="0" smtClean="0"/>
              <a:t>龙有国</a:t>
            </a:r>
            <a:endParaRPr lang="zh-CN" altLang="en-US" dirty="0"/>
          </a:p>
        </p:txBody>
      </p:sp>
    </p:spTree>
    <p:extLst>
      <p:ext uri="{BB962C8B-B14F-4D97-AF65-F5344CB8AC3E}">
        <p14:creationId xmlns:p14="http://schemas.microsoft.com/office/powerpoint/2010/main" val="1980740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云形标注 13"/>
          <p:cNvSpPr/>
          <p:nvPr/>
        </p:nvSpPr>
        <p:spPr>
          <a:xfrm rot="1846707">
            <a:off x="5091100" y="2336177"/>
            <a:ext cx="2592288" cy="302379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1619672" y="260648"/>
            <a:ext cx="4248472" cy="5472608"/>
            <a:chOff x="2051720" y="620688"/>
            <a:chExt cx="4248472" cy="5112568"/>
          </a:xfrm>
        </p:grpSpPr>
        <p:sp>
          <p:nvSpPr>
            <p:cNvPr id="4" name="椭圆 3"/>
            <p:cNvSpPr/>
            <p:nvPr/>
          </p:nvSpPr>
          <p:spPr>
            <a:xfrm>
              <a:off x="2843808" y="620688"/>
              <a:ext cx="2592288"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203848" y="1988840"/>
              <a:ext cx="1944216" cy="2592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右箭头 5"/>
            <p:cNvSpPr/>
            <p:nvPr/>
          </p:nvSpPr>
          <p:spPr>
            <a:xfrm>
              <a:off x="5148064" y="1844824"/>
              <a:ext cx="115212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右箭头 6"/>
            <p:cNvSpPr/>
            <p:nvPr/>
          </p:nvSpPr>
          <p:spPr>
            <a:xfrm rot="10800000">
              <a:off x="2051720" y="1844824"/>
              <a:ext cx="115212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4851484" y="4581128"/>
              <a:ext cx="576064" cy="11521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a:off x="2915816" y="4581128"/>
              <a:ext cx="576064" cy="11521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26" name="Picture 2" descr="BYMT])IBQ2U)82L6VF](OBR"/>
          <p:cNvPicPr>
            <a:picLocks noChangeAspect="1" noChangeArrowheads="1"/>
          </p:cNvPicPr>
          <p:nvPr/>
        </p:nvPicPr>
        <p:blipFill>
          <a:blip r:embed="rId2" cstate="print"/>
          <a:srcRect t="8217"/>
          <a:stretch>
            <a:fillRect/>
          </a:stretch>
        </p:blipFill>
        <p:spPr bwMode="auto">
          <a:xfrm>
            <a:off x="5940152" y="3068960"/>
            <a:ext cx="1152128" cy="1262318"/>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标题 1"/>
          <p:cNvSpPr>
            <a:spLocks noGrp="1"/>
          </p:cNvSpPr>
          <p:nvPr>
            <p:ph type="title"/>
          </p:nvPr>
        </p:nvSpPr>
        <p:spPr>
          <a:xfrm>
            <a:off x="5652120" y="5877272"/>
            <a:ext cx="3384376" cy="830605"/>
          </a:xfrm>
        </p:spPr>
        <p:txBody>
          <a:bodyPr>
            <a:normAutofit/>
          </a:bodyPr>
          <a:lstStyle/>
          <a:p>
            <a:r>
              <a:rPr lang="zh-CN" altLang="en-US" sz="1600" dirty="0" smtClean="0"/>
              <a:t>我在团队中的位置</a:t>
            </a:r>
            <a:r>
              <a:rPr lang="en-US" altLang="zh-CN" sz="1600" dirty="0" smtClean="0"/>
              <a:t/>
            </a:r>
            <a:br>
              <a:rPr lang="en-US" altLang="zh-CN" sz="1600" dirty="0" smtClean="0"/>
            </a:br>
            <a:r>
              <a:rPr lang="zh-CN" altLang="en-US" sz="1600" dirty="0" smtClean="0"/>
              <a:t>陈冬梅</a:t>
            </a:r>
            <a:r>
              <a:rPr lang="en-US" altLang="zh-CN" sz="1600" dirty="0" smtClean="0"/>
              <a:t/>
            </a:r>
            <a:br>
              <a:rPr lang="en-US" altLang="zh-CN" sz="1600" dirty="0" smtClean="0"/>
            </a:br>
            <a:r>
              <a:rPr lang="en-US" altLang="zh-CN" sz="1600" dirty="0" smtClean="0"/>
              <a:t>20171101</a:t>
            </a:r>
            <a:endParaRPr lang="zh-CN" altLang="en-US" sz="1600" dirty="0"/>
          </a:p>
        </p:txBody>
      </p:sp>
    </p:spTree>
    <p:extLst>
      <p:ext uri="{BB962C8B-B14F-4D97-AF65-F5344CB8AC3E}">
        <p14:creationId xmlns:p14="http://schemas.microsoft.com/office/powerpoint/2010/main" val="280655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5652120" y="5877272"/>
            <a:ext cx="3384376" cy="8306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600" dirty="0" smtClean="0"/>
              <a:t>我在团队中的位置</a:t>
            </a:r>
            <a:r>
              <a:rPr lang="en-US" altLang="zh-CN" sz="1600" dirty="0" smtClean="0"/>
              <a:t/>
            </a:r>
            <a:br>
              <a:rPr lang="en-US" altLang="zh-CN" sz="1600" dirty="0" smtClean="0"/>
            </a:br>
            <a:r>
              <a:rPr lang="zh-CN" altLang="en-US" sz="1600" dirty="0" smtClean="0"/>
              <a:t>李快</a:t>
            </a:r>
            <a:r>
              <a:rPr lang="en-US" altLang="zh-CN" sz="1600" dirty="0" smtClean="0"/>
              <a:t/>
            </a:r>
            <a:br>
              <a:rPr lang="en-US" altLang="zh-CN" sz="1600" dirty="0" smtClean="0"/>
            </a:br>
            <a:r>
              <a:rPr lang="en-US" altLang="zh-CN" sz="1600" dirty="0" smtClean="0"/>
              <a:t>20171101</a:t>
            </a:r>
            <a:endParaRPr lang="zh-CN" altLang="en-US" sz="1600" dirty="0"/>
          </a:p>
        </p:txBody>
      </p:sp>
      <p:grpSp>
        <p:nvGrpSpPr>
          <p:cNvPr id="5" name="组合 4"/>
          <p:cNvGrpSpPr/>
          <p:nvPr/>
        </p:nvGrpSpPr>
        <p:grpSpPr>
          <a:xfrm>
            <a:off x="2900858" y="3162701"/>
            <a:ext cx="2547888" cy="3041084"/>
            <a:chOff x="1949551" y="1412774"/>
            <a:chExt cx="4320480" cy="5115513"/>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9551" y="1412774"/>
              <a:ext cx="4320480" cy="5115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LK\Desktop\头像.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36769" t="14151" r="26462" b="47056"/>
            <a:stretch/>
          </p:blipFill>
          <p:spPr bwMode="auto">
            <a:xfrm>
              <a:off x="3656357" y="1772816"/>
              <a:ext cx="608021" cy="854792"/>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椭圆 7"/>
          <p:cNvSpPr/>
          <p:nvPr/>
        </p:nvSpPr>
        <p:spPr>
          <a:xfrm>
            <a:off x="1761381" y="3791940"/>
            <a:ext cx="4826843" cy="1941316"/>
          </a:xfrm>
          <a:prstGeom prst="ellipse">
            <a:avLst/>
          </a:prstGeom>
          <a:noFill/>
          <a:ln w="95250" cap="rnd" cmpd="tri">
            <a:gradFill flip="none" rotWithShape="1">
              <a:gsLst>
                <a:gs pos="0">
                  <a:srgbClr val="5E9EFF"/>
                </a:gs>
                <a:gs pos="39999">
                  <a:srgbClr val="85C2FF"/>
                </a:gs>
                <a:gs pos="70000">
                  <a:srgbClr val="C4D6EB"/>
                </a:gs>
                <a:gs pos="100000">
                  <a:srgbClr val="FFEBFA">
                    <a:alpha val="0"/>
                  </a:srgbClr>
                </a:gs>
              </a:gsLst>
              <a:lin ang="1620000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六边形 9"/>
          <p:cNvSpPr/>
          <p:nvPr/>
        </p:nvSpPr>
        <p:spPr>
          <a:xfrm>
            <a:off x="2604075" y="3592836"/>
            <a:ext cx="936104" cy="726938"/>
          </a:xfrm>
          <a:prstGeom prst="hexagon">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财务</a:t>
            </a:r>
            <a:endParaRPr lang="zh-CN"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7" name="六边形 16"/>
          <p:cNvSpPr/>
          <p:nvPr/>
        </p:nvSpPr>
        <p:spPr>
          <a:xfrm>
            <a:off x="1403648" y="4319774"/>
            <a:ext cx="936104" cy="726938"/>
          </a:xfrm>
          <a:prstGeom prst="hexagon">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项目申请</a:t>
            </a:r>
            <a:endParaRPr lang="zh-CN"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8" name="六边形 17"/>
          <p:cNvSpPr/>
          <p:nvPr/>
        </p:nvSpPr>
        <p:spPr>
          <a:xfrm>
            <a:off x="2555776" y="5150334"/>
            <a:ext cx="936104" cy="726938"/>
          </a:xfrm>
          <a:prstGeom prst="hexagon">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项目管理</a:t>
            </a:r>
            <a:endParaRPr lang="zh-CN"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9" name="六边形 18"/>
          <p:cNvSpPr/>
          <p:nvPr/>
        </p:nvSpPr>
        <p:spPr>
          <a:xfrm>
            <a:off x="4355976" y="5369787"/>
            <a:ext cx="936104" cy="726938"/>
          </a:xfrm>
          <a:prstGeom prst="hexagon">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固定资产</a:t>
            </a:r>
            <a:endParaRPr lang="zh-CN"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0" name="六边形 19"/>
          <p:cNvSpPr/>
          <p:nvPr/>
        </p:nvSpPr>
        <p:spPr>
          <a:xfrm>
            <a:off x="5644444" y="5006318"/>
            <a:ext cx="936104" cy="726938"/>
          </a:xfrm>
          <a:prstGeom prst="hexagon">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安全</a:t>
            </a:r>
          </a:p>
        </p:txBody>
      </p:sp>
      <p:sp>
        <p:nvSpPr>
          <p:cNvPr id="21" name="六边形 20"/>
          <p:cNvSpPr/>
          <p:nvPr/>
        </p:nvSpPr>
        <p:spPr>
          <a:xfrm>
            <a:off x="5940152" y="4035660"/>
            <a:ext cx="936104" cy="726938"/>
          </a:xfrm>
          <a:prstGeom prst="hexagon">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平台维护</a:t>
            </a:r>
            <a:endParaRPr lang="zh-CN"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6" name="太阳形 15"/>
          <p:cNvSpPr/>
          <p:nvPr/>
        </p:nvSpPr>
        <p:spPr>
          <a:xfrm>
            <a:off x="2339752" y="377026"/>
            <a:ext cx="3442311" cy="2856674"/>
          </a:xfrm>
          <a:prstGeom prst="su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项目</a:t>
            </a:r>
            <a:r>
              <a:rPr lang="en-US" altLang="zh-CN"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algn="ctr"/>
            <a:r>
              <a:rPr lang="zh-CN"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论文</a:t>
            </a:r>
            <a:r>
              <a:rPr lang="en-US" altLang="zh-CN"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algn="ctr"/>
            <a:r>
              <a:rPr lang="zh-CN"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专利</a:t>
            </a:r>
            <a:r>
              <a:rPr lang="en-US" altLang="zh-CN"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六边形 21"/>
          <p:cNvSpPr/>
          <p:nvPr/>
        </p:nvSpPr>
        <p:spPr>
          <a:xfrm>
            <a:off x="4716016" y="3521430"/>
            <a:ext cx="936104" cy="726938"/>
          </a:xfrm>
          <a:prstGeom prst="hexagon">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实验</a:t>
            </a:r>
            <a:endParaRPr lang="zh-CN"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361311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dirty="0"/>
          </a:p>
        </p:txBody>
      </p:sp>
      <p:sp>
        <p:nvSpPr>
          <p:cNvPr id="3" name="副标题 2"/>
          <p:cNvSpPr>
            <a:spLocks noGrp="1"/>
          </p:cNvSpPr>
          <p:nvPr>
            <p:ph type="subTitle" idx="1"/>
          </p:nvPr>
        </p:nvSpPr>
        <p:spPr>
          <a:xfrm>
            <a:off x="664133" y="5011414"/>
            <a:ext cx="8156339" cy="1153890"/>
          </a:xfrm>
        </p:spPr>
        <p:txBody>
          <a:bodyPr>
            <a:normAutofit fontScale="92500" lnSpcReduction="20000"/>
          </a:bodyPr>
          <a:lstStyle/>
          <a:p>
            <a:pPr>
              <a:lnSpc>
                <a:spcPct val="150000"/>
              </a:lnSpc>
            </a:pPr>
            <a:r>
              <a:rPr lang="zh-CN" altLang="en-US" sz="1800" b="1" dirty="0" smtClean="0">
                <a:solidFill>
                  <a:schemeClr val="tx1"/>
                </a:solidFill>
              </a:rPr>
              <a:t>大家好：我是干细胞所赖良学团队的刘朝明，我在团队中主要负责基因编辑克隆猪的胚胎移植及兽医护理和医用猪研究中心的饲养管理。下一步我将继续深入学习党的十九大会议精神，在自己的岗位上为研究院和国家做出更多的贡献。</a:t>
            </a:r>
            <a:endParaRPr lang="zh-CN" altLang="en-US" sz="1800" b="1" dirty="0">
              <a:solidFill>
                <a:schemeClr val="tx1"/>
              </a:solidFill>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9718" y="21728"/>
            <a:ext cx="4250754" cy="2903215"/>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133" y="2924944"/>
            <a:ext cx="3920468" cy="216024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3999" y="2924944"/>
            <a:ext cx="4216473" cy="2086470"/>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133" y="42862"/>
            <a:ext cx="3920468" cy="2882082"/>
          </a:xfrm>
          <a:prstGeom prst="rect">
            <a:avLst/>
          </a:prstGeom>
        </p:spPr>
      </p:pic>
    </p:spTree>
    <p:extLst>
      <p:ext uri="{BB962C8B-B14F-4D97-AF65-F5344CB8AC3E}">
        <p14:creationId xmlns:p14="http://schemas.microsoft.com/office/powerpoint/2010/main" val="38307766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44136" y="189915"/>
            <a:ext cx="8057522" cy="5396392"/>
            <a:chOff x="0" y="381503"/>
            <a:chExt cx="8057522" cy="5396392"/>
          </a:xfrm>
        </p:grpSpPr>
        <p:sp>
          <p:nvSpPr>
            <p:cNvPr id="25603" name="AutoShape 3"/>
            <p:cNvSpPr>
              <a:spLocks noChangeArrowheads="1"/>
            </p:cNvSpPr>
            <p:nvPr/>
          </p:nvSpPr>
          <p:spPr bwMode="auto">
            <a:xfrm>
              <a:off x="0" y="1724205"/>
              <a:ext cx="3171230" cy="2694418"/>
            </a:xfrm>
            <a:prstGeom prst="flowChartPreparation">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黑体" panose="02010609060101010101" pitchFamily="49" charset="-122"/>
                  <a:ea typeface="黑体" panose="02010609060101010101" pitchFamily="49" charset="-122"/>
                </a:defRPr>
              </a:lvl1pPr>
              <a:lvl2pPr marL="742950" indent="-285750">
                <a:spcBef>
                  <a:spcPct val="20000"/>
                </a:spcBef>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9pPr>
            </a:lstStyle>
            <a:p>
              <a:pPr algn="ctr" eaLnBrk="1" hangingPunct="1">
                <a:buFontTx/>
                <a:buNone/>
              </a:pPr>
              <a:r>
                <a:rPr lang="zh-CN" altLang="en-US" sz="2400" dirty="0" smtClean="0">
                  <a:solidFill>
                    <a:schemeClr val="bg1"/>
                  </a:solidFill>
                  <a:latin typeface="Arial" panose="020B0604020202020204" pitchFamily="34" charset="0"/>
                </a:rPr>
                <a:t>功能干细胞</a:t>
              </a:r>
              <a:r>
                <a:rPr lang="zh-CN" altLang="en-US" sz="2400" dirty="0">
                  <a:solidFill>
                    <a:schemeClr val="bg1"/>
                  </a:solidFill>
                  <a:latin typeface="Arial" panose="020B0604020202020204" pitchFamily="34" charset="0"/>
                </a:rPr>
                <a:t>小组</a:t>
              </a:r>
            </a:p>
          </p:txBody>
        </p:sp>
        <p:sp>
          <p:nvSpPr>
            <p:cNvPr id="25604" name="AutoShape 4"/>
            <p:cNvSpPr>
              <a:spLocks noChangeArrowheads="1"/>
            </p:cNvSpPr>
            <p:nvPr/>
          </p:nvSpPr>
          <p:spPr bwMode="auto">
            <a:xfrm>
              <a:off x="2534468" y="381503"/>
              <a:ext cx="3169520" cy="2694418"/>
            </a:xfrm>
            <a:prstGeom prst="flowChartPreparation">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黑体" panose="02010609060101010101" pitchFamily="49" charset="-122"/>
                  <a:ea typeface="黑体" panose="02010609060101010101" pitchFamily="49" charset="-122"/>
                </a:defRPr>
              </a:lvl1pPr>
              <a:lvl2pPr marL="742950" indent="-285750">
                <a:spcBef>
                  <a:spcPct val="20000"/>
                </a:spcBef>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r>
                <a:rPr lang="zh-CN" altLang="en-US" sz="2400" dirty="0">
                  <a:solidFill>
                    <a:schemeClr val="bg1"/>
                  </a:solidFill>
                  <a:latin typeface="Arial" panose="020B0604020202020204" pitchFamily="34" charset="0"/>
                </a:rPr>
                <a:t>动物克隆</a:t>
              </a:r>
              <a:r>
                <a:rPr lang="zh-CN" altLang="en-US" sz="2400" dirty="0" smtClean="0">
                  <a:solidFill>
                    <a:schemeClr val="bg1"/>
                  </a:solidFill>
                  <a:latin typeface="Arial" panose="020B0604020202020204" pitchFamily="34" charset="0"/>
                </a:rPr>
                <a:t>小组</a:t>
              </a:r>
              <a:endParaRPr lang="en-US" altLang="zh-CN" sz="2400" dirty="0" smtClean="0">
                <a:solidFill>
                  <a:schemeClr val="bg1"/>
                </a:solidFill>
                <a:latin typeface="Arial" panose="020B0604020202020204" pitchFamily="34" charset="0"/>
              </a:endParaRPr>
            </a:p>
            <a:p>
              <a:pPr algn="ctr" eaLnBrk="1" hangingPunct="1">
                <a:spcBef>
                  <a:spcPct val="0"/>
                </a:spcBef>
                <a:buFontTx/>
                <a:buNone/>
              </a:pPr>
              <a:r>
                <a:rPr lang="zh-CN" altLang="en-US" sz="2400" dirty="0" smtClean="0">
                  <a:solidFill>
                    <a:schemeClr val="bg1"/>
                  </a:solidFill>
                  <a:latin typeface="Arial" panose="020B0604020202020204" pitchFamily="34" charset="0"/>
                </a:rPr>
                <a:t>（平台）</a:t>
              </a:r>
              <a:endParaRPr lang="zh-CN" altLang="en-US" sz="2400" dirty="0">
                <a:solidFill>
                  <a:schemeClr val="bg1"/>
                </a:solidFill>
                <a:latin typeface="Arial" panose="020B0604020202020204" pitchFamily="34" charset="0"/>
              </a:endParaRPr>
            </a:p>
          </p:txBody>
        </p:sp>
        <p:sp>
          <p:nvSpPr>
            <p:cNvPr id="25605" name="AutoShape 5"/>
            <p:cNvSpPr>
              <a:spLocks noChangeArrowheads="1"/>
            </p:cNvSpPr>
            <p:nvPr/>
          </p:nvSpPr>
          <p:spPr bwMode="auto">
            <a:xfrm>
              <a:off x="2537825" y="3083477"/>
              <a:ext cx="3154125" cy="2694418"/>
            </a:xfrm>
            <a:prstGeom prst="flowChartPreparation">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黑体" panose="02010609060101010101" pitchFamily="49" charset="-122"/>
                  <a:ea typeface="黑体" panose="02010609060101010101" pitchFamily="49" charset="-122"/>
                </a:defRPr>
              </a:lvl1pPr>
              <a:lvl2pPr marL="742950" indent="-285750">
                <a:spcBef>
                  <a:spcPct val="20000"/>
                </a:spcBef>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9pPr>
            </a:lstStyle>
            <a:p>
              <a:pPr algn="ctr" eaLnBrk="1" hangingPunct="1">
                <a:buFontTx/>
                <a:buNone/>
              </a:pPr>
              <a:r>
                <a:rPr lang="zh-CN" altLang="en-US" sz="2400" dirty="0" smtClean="0">
                  <a:latin typeface="Arial" panose="020B0604020202020204" pitchFamily="34" charset="0"/>
                </a:rPr>
                <a:t>分子与细胞生物学小组</a:t>
              </a:r>
              <a:endParaRPr lang="zh-CN" altLang="en-US" sz="2400" dirty="0">
                <a:latin typeface="Arial" panose="020B0604020202020204" pitchFamily="34" charset="0"/>
              </a:endParaRPr>
            </a:p>
          </p:txBody>
        </p:sp>
        <p:sp>
          <p:nvSpPr>
            <p:cNvPr id="25606" name="Text Box 9"/>
            <p:cNvSpPr txBox="1">
              <a:spLocks noChangeArrowheads="1"/>
            </p:cNvSpPr>
            <p:nvPr/>
          </p:nvSpPr>
          <p:spPr bwMode="auto">
            <a:xfrm>
              <a:off x="5458936" y="2696095"/>
              <a:ext cx="1547985" cy="100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000">
                  <a:solidFill>
                    <a:schemeClr val="tx1"/>
                  </a:solidFill>
                  <a:latin typeface="黑体" panose="02010609060101010101" pitchFamily="49" charset="-122"/>
                  <a:ea typeface="黑体" panose="02010609060101010101" pitchFamily="49" charset="-122"/>
                </a:defRPr>
              </a:lvl1pPr>
              <a:lvl2pPr marL="742950" indent="-285750">
                <a:spcBef>
                  <a:spcPct val="20000"/>
                </a:spcBef>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9pPr>
            </a:lstStyle>
            <a:p>
              <a:pPr eaLnBrk="1" hangingPunct="1">
                <a:lnSpc>
                  <a:spcPct val="90000"/>
                </a:lnSpc>
              </a:pPr>
              <a:r>
                <a:rPr lang="zh-CN" altLang="en-US" sz="1800">
                  <a:solidFill>
                    <a:srgbClr val="0033CC"/>
                  </a:solidFill>
                  <a:latin typeface="Arial" panose="020B0604020202020204" pitchFamily="34" charset="0"/>
                </a:rPr>
                <a:t>实验动物基地</a:t>
              </a:r>
            </a:p>
            <a:p>
              <a:pPr algn="ctr" eaLnBrk="1" fontAlgn="ctr" hangingPunct="1">
                <a:spcBef>
                  <a:spcPct val="50000"/>
                </a:spcBef>
                <a:buFontTx/>
                <a:buNone/>
              </a:pPr>
              <a:endParaRPr lang="en-US" altLang="zh-CN" sz="1800">
                <a:latin typeface="Arial" panose="020B0604020202020204" pitchFamily="34" charset="0"/>
              </a:endParaRPr>
            </a:p>
          </p:txBody>
        </p:sp>
        <p:sp>
          <p:nvSpPr>
            <p:cNvPr id="25607" name="AutoShape 10"/>
            <p:cNvSpPr>
              <a:spLocks noChangeArrowheads="1"/>
            </p:cNvSpPr>
            <p:nvPr/>
          </p:nvSpPr>
          <p:spPr bwMode="auto">
            <a:xfrm>
              <a:off x="5060761" y="1709150"/>
              <a:ext cx="2996761" cy="2694418"/>
            </a:xfrm>
            <a:prstGeom prst="flowChartPreparation">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黑体" panose="02010609060101010101" pitchFamily="49" charset="-122"/>
                  <a:ea typeface="黑体" panose="02010609060101010101" pitchFamily="49" charset="-122"/>
                </a:defRPr>
              </a:lvl1pPr>
              <a:lvl2pPr marL="742950" indent="-285750">
                <a:spcBef>
                  <a:spcPct val="20000"/>
                </a:spcBef>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9pPr>
            </a:lstStyle>
            <a:p>
              <a:pPr algn="ctr" eaLnBrk="1" hangingPunct="1">
                <a:buFontTx/>
                <a:buNone/>
              </a:pPr>
              <a:r>
                <a:rPr lang="zh-CN" altLang="en-US" sz="2400" dirty="0" smtClean="0">
                  <a:solidFill>
                    <a:schemeClr val="bg1"/>
                  </a:solidFill>
                  <a:latin typeface="Arial" panose="020B0604020202020204" pitchFamily="34" charset="0"/>
                </a:rPr>
                <a:t>动物实验基地</a:t>
              </a:r>
              <a:endParaRPr lang="en-US" altLang="zh-CN" sz="2400" dirty="0" smtClean="0">
                <a:solidFill>
                  <a:schemeClr val="bg1"/>
                </a:solidFill>
                <a:latin typeface="Arial" panose="020B0604020202020204" pitchFamily="34" charset="0"/>
              </a:endParaRPr>
            </a:p>
            <a:p>
              <a:pPr algn="ctr" eaLnBrk="1" hangingPunct="1">
                <a:buFontTx/>
                <a:buNone/>
              </a:pPr>
              <a:r>
                <a:rPr lang="zh-CN" altLang="en-US" sz="2400" dirty="0" smtClean="0">
                  <a:solidFill>
                    <a:schemeClr val="bg1"/>
                  </a:solidFill>
                  <a:latin typeface="Arial" panose="020B0604020202020204" pitchFamily="34" charset="0"/>
                </a:rPr>
                <a:t>（平台）</a:t>
              </a:r>
              <a:endParaRPr lang="zh-CN" altLang="zh-CN" sz="2400" dirty="0">
                <a:solidFill>
                  <a:schemeClr val="bg1"/>
                </a:solidFill>
                <a:latin typeface="Arial" panose="020B0604020202020204" pitchFamily="34" charset="0"/>
              </a:endParaRPr>
            </a:p>
          </p:txBody>
        </p:sp>
        <p:sp>
          <p:nvSpPr>
            <p:cNvPr id="25608" name="Text Box 11"/>
            <p:cNvSpPr txBox="1">
              <a:spLocks noChangeArrowheads="1"/>
            </p:cNvSpPr>
            <p:nvPr/>
          </p:nvSpPr>
          <p:spPr bwMode="auto">
            <a:xfrm>
              <a:off x="5420614" y="3106422"/>
              <a:ext cx="1264044" cy="506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000">
                  <a:solidFill>
                    <a:schemeClr val="tx1"/>
                  </a:solidFill>
                  <a:latin typeface="黑体" panose="02010609060101010101" pitchFamily="49" charset="-122"/>
                  <a:ea typeface="黑体" panose="02010609060101010101" pitchFamily="49" charset="-122"/>
                </a:defRPr>
              </a:lvl1pPr>
              <a:lvl2pPr marL="742950" indent="-285750">
                <a:spcBef>
                  <a:spcPct val="20000"/>
                </a:spcBef>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9pPr>
            </a:lstStyle>
            <a:p>
              <a:pPr algn="ctr" eaLnBrk="1" fontAlgn="ctr" hangingPunct="1">
                <a:spcBef>
                  <a:spcPct val="50000"/>
                </a:spcBef>
                <a:buFontTx/>
                <a:buNone/>
              </a:pPr>
              <a:endParaRPr lang="zh-CN" altLang="zh-CN" sz="1800">
                <a:latin typeface="Arial" panose="020B0604020202020204" pitchFamily="34" charset="0"/>
              </a:endParaRPr>
            </a:p>
          </p:txBody>
        </p:sp>
      </p:grpSp>
      <p:sp>
        <p:nvSpPr>
          <p:cNvPr id="4" name="文本框 3"/>
          <p:cNvSpPr txBox="1"/>
          <p:nvPr/>
        </p:nvSpPr>
        <p:spPr>
          <a:xfrm>
            <a:off x="444135" y="145546"/>
            <a:ext cx="2926081" cy="892552"/>
          </a:xfrm>
          <a:prstGeom prst="rect">
            <a:avLst/>
          </a:prstGeom>
          <a:noFill/>
        </p:spPr>
        <p:txBody>
          <a:bodyPr wrap="square" rtlCol="0">
            <a:spAutoFit/>
          </a:bodyPr>
          <a:lstStyle/>
          <a:p>
            <a:pPr algn="ctr"/>
            <a:r>
              <a:rPr lang="zh-CN" altLang="en-US" sz="3200" b="1" dirty="0" smtClean="0"/>
              <a:t>赖良学课题组</a:t>
            </a:r>
            <a:endParaRPr lang="en-US" altLang="zh-CN" sz="3200" b="1" dirty="0" smtClean="0"/>
          </a:p>
          <a:p>
            <a:pPr algn="ctr"/>
            <a:r>
              <a:rPr lang="zh-CN" altLang="en-US" sz="2000" b="1" dirty="0"/>
              <a:t>王可品</a:t>
            </a:r>
          </a:p>
        </p:txBody>
      </p:sp>
      <p:sp>
        <p:nvSpPr>
          <p:cNvPr id="5" name="五角星 4"/>
          <p:cNvSpPr/>
          <p:nvPr/>
        </p:nvSpPr>
        <p:spPr>
          <a:xfrm>
            <a:off x="1751360" y="3241682"/>
            <a:ext cx="360000" cy="3600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五角星 14"/>
          <p:cNvSpPr/>
          <p:nvPr/>
        </p:nvSpPr>
        <p:spPr>
          <a:xfrm>
            <a:off x="4379023" y="4473945"/>
            <a:ext cx="360000" cy="3600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24742" y="5616808"/>
            <a:ext cx="6964333" cy="892552"/>
          </a:xfrm>
          <a:prstGeom prst="rect">
            <a:avLst/>
          </a:prstGeom>
          <a:noFill/>
        </p:spPr>
        <p:txBody>
          <a:bodyPr wrap="square" rtlCol="0">
            <a:spAutoFit/>
          </a:bodyPr>
          <a:lstStyle/>
          <a:p>
            <a:r>
              <a:rPr lang="en-US" altLang="zh-CN" b="1" dirty="0" smtClean="0"/>
              <a:t>1</a:t>
            </a:r>
            <a:r>
              <a:rPr lang="zh-CN" altLang="en-US" b="1" dirty="0" smtClean="0"/>
              <a:t>、课题设计，课题实施，课题总结，成果发表；</a:t>
            </a:r>
            <a:endParaRPr lang="en-US" altLang="zh-CN" b="1" dirty="0" smtClean="0"/>
          </a:p>
          <a:p>
            <a:r>
              <a:rPr lang="en-US" altLang="zh-CN" b="1" dirty="0" smtClean="0"/>
              <a:t>2</a:t>
            </a:r>
            <a:r>
              <a:rPr lang="zh-CN" altLang="en-US" b="1" dirty="0" smtClean="0"/>
              <a:t>、学生培养</a:t>
            </a:r>
            <a:endParaRPr lang="en-US" altLang="zh-CN" b="1" dirty="0"/>
          </a:p>
          <a:p>
            <a:r>
              <a:rPr lang="zh-CN" altLang="en-US" sz="1600" b="1" dirty="0" smtClean="0"/>
              <a:t>发表文章：</a:t>
            </a:r>
            <a:r>
              <a:rPr lang="en-US" altLang="zh-CN" sz="1600" b="1" i="1" dirty="0" smtClean="0"/>
              <a:t>Journal of Molecular Cell Biology</a:t>
            </a:r>
            <a:r>
              <a:rPr lang="en-US" altLang="zh-CN" sz="1600" b="1" dirty="0" smtClean="0"/>
              <a:t>, </a:t>
            </a:r>
            <a:r>
              <a:rPr lang="en-US" altLang="zh-CN" sz="1600" b="1" i="1" dirty="0" smtClean="0"/>
              <a:t>Genome Research </a:t>
            </a:r>
            <a:r>
              <a:rPr lang="en-US" altLang="zh-CN" sz="1600" b="1" dirty="0" smtClean="0"/>
              <a:t>(accepted)</a:t>
            </a:r>
          </a:p>
        </p:txBody>
      </p:sp>
    </p:spTree>
    <p:extLst>
      <p:ext uri="{BB962C8B-B14F-4D97-AF65-F5344CB8AC3E}">
        <p14:creationId xmlns:p14="http://schemas.microsoft.com/office/powerpoint/2010/main" val="59374319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1" descr="健康院"/>
          <p:cNvPicPr>
            <a:picLocks noChangeAspect="1" noChangeArrowheads="1"/>
          </p:cNvPicPr>
          <p:nvPr/>
        </p:nvPicPr>
        <p:blipFill>
          <a:blip r:embed="rId3">
            <a:extLst>
              <a:ext uri="{28A0092B-C50C-407E-A947-70E740481C1C}">
                <a14:useLocalDpi xmlns:a14="http://schemas.microsoft.com/office/drawing/2010/main" val="0"/>
              </a:ext>
            </a:extLst>
          </a:blip>
          <a:srcRect l="8315" t="9059" b="7317"/>
          <a:stretch>
            <a:fillRect/>
          </a:stretch>
        </p:blipFill>
        <p:spPr bwMode="auto">
          <a:xfrm>
            <a:off x="6551613" y="5286375"/>
            <a:ext cx="25209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内容占位符 13"/>
          <p:cNvGraphicFramePr>
            <a:graphicFrameLocks noGrp="1"/>
          </p:cNvGraphicFramePr>
          <p:nvPr>
            <p:ph idx="1"/>
          </p:nvPr>
        </p:nvGraphicFramePr>
        <p:xfrm>
          <a:off x="1266803" y="1368413"/>
          <a:ext cx="5286412" cy="45720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椭圆 5"/>
          <p:cNvSpPr/>
          <p:nvPr/>
        </p:nvSpPr>
        <p:spPr>
          <a:xfrm>
            <a:off x="3214688" y="2924175"/>
            <a:ext cx="1428750" cy="1428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solidFill>
                  <a:srgbClr val="F2F2F2"/>
                </a:solidFill>
                <a:latin typeface="华文新魏" pitchFamily="2" charset="-122"/>
                <a:ea typeface="华文新魏" pitchFamily="2" charset="-122"/>
              </a:rPr>
              <a:t>科研</a:t>
            </a:r>
          </a:p>
          <a:p>
            <a:pPr algn="ctr">
              <a:defRPr/>
            </a:pPr>
            <a:r>
              <a:rPr lang="zh-CN" altLang="en-US" sz="2000" b="1" dirty="0">
                <a:solidFill>
                  <a:srgbClr val="F2F2F2"/>
                </a:solidFill>
                <a:latin typeface="华文新魏" pitchFamily="2" charset="-122"/>
                <a:ea typeface="华文新魏" pitchFamily="2" charset="-122"/>
              </a:rPr>
              <a:t>管理</a:t>
            </a:r>
          </a:p>
        </p:txBody>
      </p:sp>
      <p:sp>
        <p:nvSpPr>
          <p:cNvPr id="14341" name="Rectangle 5"/>
          <p:cNvSpPr>
            <a:spLocks noChangeArrowheads="1"/>
          </p:cNvSpPr>
          <p:nvPr/>
        </p:nvSpPr>
        <p:spPr bwMode="auto">
          <a:xfrm>
            <a:off x="2700338" y="0"/>
            <a:ext cx="6480175" cy="908050"/>
          </a:xfrm>
          <a:prstGeom prst="rect">
            <a:avLst/>
          </a:prstGeom>
          <a:solidFill>
            <a:srgbClr val="0000FF">
              <a:alpha val="89803"/>
            </a:srgbClr>
          </a:solidFill>
          <a:ln w="9525">
            <a:solidFill>
              <a:schemeClr val="bg1"/>
            </a:solidFill>
            <a:miter lim="800000"/>
            <a:headEnd/>
            <a:tailEnd/>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2400" b="1">
                <a:solidFill>
                  <a:schemeClr val="bg1"/>
                </a:solidFill>
                <a:latin typeface="Times New Roman" pitchFamily="18" charset="0"/>
                <a:ea typeface="华文新魏" pitchFamily="2" charset="-122"/>
              </a:rPr>
              <a:t> </a:t>
            </a:r>
            <a:r>
              <a:rPr lang="zh-CN" altLang="en-US" sz="2400" b="1">
                <a:solidFill>
                  <a:schemeClr val="bg1"/>
                </a:solidFill>
                <a:latin typeface="Times New Roman" pitchFamily="18" charset="0"/>
                <a:ea typeface="华文新魏" pitchFamily="2" charset="-122"/>
              </a:rPr>
              <a:t>课题组科研管理工作</a:t>
            </a:r>
          </a:p>
        </p:txBody>
      </p:sp>
      <p:sp>
        <p:nvSpPr>
          <p:cNvPr id="2" name="文本框 1"/>
          <p:cNvSpPr txBox="1"/>
          <p:nvPr/>
        </p:nvSpPr>
        <p:spPr>
          <a:xfrm>
            <a:off x="6719777" y="1368413"/>
            <a:ext cx="1105786" cy="369332"/>
          </a:xfrm>
          <a:prstGeom prst="rect">
            <a:avLst/>
          </a:prstGeom>
          <a:noFill/>
        </p:spPr>
        <p:txBody>
          <a:bodyPr wrap="square" rtlCol="0">
            <a:spAutoFit/>
          </a:bodyPr>
          <a:lstStyle/>
          <a:p>
            <a:r>
              <a:rPr lang="zh-CN" altLang="en-US" dirty="0" smtClean="0"/>
              <a:t>程娜</a:t>
            </a:r>
            <a:endParaRPr lang="zh-CN" altLang="en-US" dirty="0"/>
          </a:p>
        </p:txBody>
      </p:sp>
    </p:spTree>
    <p:extLst>
      <p:ext uri="{BB962C8B-B14F-4D97-AF65-F5344CB8AC3E}">
        <p14:creationId xmlns:p14="http://schemas.microsoft.com/office/powerpoint/2010/main" val="3300235542"/>
      </p:ext>
    </p:extLst>
  </p:cSld>
  <p:clrMapOvr>
    <a:masterClrMapping/>
  </p:clrMapOvr>
  <p:transition advTm="13401"/>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023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5314" y="4481738"/>
            <a:ext cx="3194926" cy="2129950"/>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4481737"/>
            <a:ext cx="2880320" cy="2160239"/>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2695" y="2060848"/>
            <a:ext cx="5177566" cy="2941799"/>
          </a:xfrm>
          <a:prstGeom prst="rect">
            <a:avLst/>
          </a:prstGeom>
        </p:spPr>
      </p:pic>
      <p:sp>
        <p:nvSpPr>
          <p:cNvPr id="3" name="文本框 2"/>
          <p:cNvSpPr txBox="1"/>
          <p:nvPr/>
        </p:nvSpPr>
        <p:spPr>
          <a:xfrm>
            <a:off x="653143" y="377371"/>
            <a:ext cx="1059543" cy="369332"/>
          </a:xfrm>
          <a:prstGeom prst="rect">
            <a:avLst/>
          </a:prstGeom>
          <a:noFill/>
        </p:spPr>
        <p:txBody>
          <a:bodyPr wrap="square" rtlCol="0">
            <a:spAutoFit/>
          </a:bodyPr>
          <a:lstStyle/>
          <a:p>
            <a:r>
              <a:rPr lang="zh-CN" altLang="en-US" dirty="0" smtClean="0"/>
              <a:t>杨乐乐</a:t>
            </a:r>
            <a:endParaRPr lang="zh-CN" altLang="en-US" dirty="0"/>
          </a:p>
        </p:txBody>
      </p:sp>
    </p:spTree>
    <p:extLst>
      <p:ext uri="{BB962C8B-B14F-4D97-AF65-F5344CB8AC3E}">
        <p14:creationId xmlns:p14="http://schemas.microsoft.com/office/powerpoint/2010/main" val="57955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143"/>
            <a:ext cx="9144000" cy="6712857"/>
          </a:xfrm>
          <a:prstGeom prst="rect">
            <a:avLst/>
          </a:prstGeom>
        </p:spPr>
      </p:pic>
      <p:sp>
        <p:nvSpPr>
          <p:cNvPr id="4" name="矩形 3"/>
          <p:cNvSpPr/>
          <p:nvPr/>
        </p:nvSpPr>
        <p:spPr>
          <a:xfrm>
            <a:off x="3257975" y="674477"/>
            <a:ext cx="4306308" cy="692497"/>
          </a:xfrm>
          <a:prstGeom prst="rect">
            <a:avLst/>
          </a:prstGeom>
          <a:noFill/>
        </p:spPr>
        <p:txBody>
          <a:bodyPr wrap="none" lIns="68580" tIns="34290" rIns="68580" bIns="34290">
            <a:spAutoFit/>
          </a:bodyPr>
          <a:lstStyle/>
          <a:p>
            <a:pPr algn="ctr"/>
            <a:r>
              <a:rPr lang="zh-CN" altLang="en-US" sz="405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我在团队中的位置</a:t>
            </a:r>
          </a:p>
        </p:txBody>
      </p:sp>
      <p:sp>
        <p:nvSpPr>
          <p:cNvPr id="6" name="文本框 5"/>
          <p:cNvSpPr txBox="1"/>
          <p:nvPr/>
        </p:nvSpPr>
        <p:spPr>
          <a:xfrm>
            <a:off x="1368150" y="3060083"/>
            <a:ext cx="4273062" cy="1754326"/>
          </a:xfrm>
          <a:prstGeom prst="rect">
            <a:avLst/>
          </a:prstGeom>
          <a:noFill/>
        </p:spPr>
        <p:txBody>
          <a:bodyPr wrap="square" rtlCol="0">
            <a:spAutoFit/>
          </a:bodyPr>
          <a:lstStyle/>
          <a:p>
            <a:r>
              <a:rPr lang="zh-CN" altLang="en-US" sz="2700" dirty="0">
                <a:solidFill>
                  <a:schemeClr val="accent1">
                    <a:lumMod val="75000"/>
                  </a:schemeClr>
                </a:solidFill>
                <a:latin typeface="仿宋_GB2312" panose="02010609030101010101" pitchFamily="49" charset="-122"/>
                <a:ea typeface="仿宋_GB2312" panose="02010609030101010101" pitchFamily="49" charset="-122"/>
              </a:rPr>
              <a:t>管理项目</a:t>
            </a:r>
            <a:endParaRPr lang="en-US" altLang="zh-CN" sz="2700" dirty="0">
              <a:solidFill>
                <a:schemeClr val="accent1">
                  <a:lumMod val="75000"/>
                </a:schemeClr>
              </a:solidFill>
              <a:latin typeface="仿宋_GB2312" panose="02010609030101010101" pitchFamily="49" charset="-122"/>
              <a:ea typeface="仿宋_GB2312" panose="02010609030101010101" pitchFamily="49" charset="-122"/>
            </a:endParaRPr>
          </a:p>
          <a:p>
            <a:r>
              <a:rPr lang="zh-CN" altLang="en-US" sz="2700" dirty="0">
                <a:solidFill>
                  <a:schemeClr val="accent1">
                    <a:lumMod val="75000"/>
                  </a:schemeClr>
                </a:solidFill>
                <a:latin typeface="仿宋_GB2312" panose="02010609030101010101" pitchFamily="49" charset="-122"/>
                <a:ea typeface="仿宋_GB2312" panose="02010609030101010101" pitchFamily="49" charset="-122"/>
              </a:rPr>
              <a:t>管理经费</a:t>
            </a:r>
            <a:endParaRPr lang="en-US" altLang="zh-CN" sz="2700" dirty="0">
              <a:solidFill>
                <a:schemeClr val="accent1">
                  <a:lumMod val="75000"/>
                </a:schemeClr>
              </a:solidFill>
              <a:latin typeface="仿宋_GB2312" panose="02010609030101010101" pitchFamily="49" charset="-122"/>
              <a:ea typeface="仿宋_GB2312" panose="02010609030101010101" pitchFamily="49" charset="-122"/>
            </a:endParaRPr>
          </a:p>
          <a:p>
            <a:r>
              <a:rPr lang="zh-CN" altLang="en-US" sz="2700" dirty="0">
                <a:solidFill>
                  <a:schemeClr val="accent1">
                    <a:lumMod val="75000"/>
                  </a:schemeClr>
                </a:solidFill>
                <a:latin typeface="仿宋_GB2312" panose="02010609030101010101" pitchFamily="49" charset="-122"/>
                <a:ea typeface="仿宋_GB2312" panose="02010609030101010101" pitchFamily="49" charset="-122"/>
              </a:rPr>
              <a:t>管理实验室</a:t>
            </a:r>
            <a:endParaRPr lang="en-US" altLang="zh-CN" sz="2700" dirty="0">
              <a:solidFill>
                <a:schemeClr val="accent1">
                  <a:lumMod val="75000"/>
                </a:schemeClr>
              </a:solidFill>
              <a:latin typeface="仿宋_GB2312" panose="02010609030101010101" pitchFamily="49" charset="-122"/>
              <a:ea typeface="仿宋_GB2312" panose="02010609030101010101" pitchFamily="49" charset="-122"/>
            </a:endParaRPr>
          </a:p>
          <a:p>
            <a:r>
              <a:rPr lang="zh-CN" altLang="en-US" sz="2700" dirty="0">
                <a:solidFill>
                  <a:schemeClr val="accent1">
                    <a:lumMod val="75000"/>
                  </a:schemeClr>
                </a:solidFill>
                <a:latin typeface="仿宋_GB2312" panose="02010609030101010101" pitchFamily="49" charset="-122"/>
                <a:ea typeface="仿宋_GB2312" panose="02010609030101010101" pitchFamily="49" charset="-122"/>
              </a:rPr>
              <a:t>管理测序</a:t>
            </a:r>
            <a:r>
              <a:rPr lang="en-US" altLang="zh-CN" sz="2700" dirty="0">
                <a:solidFill>
                  <a:schemeClr val="accent1">
                    <a:lumMod val="75000"/>
                  </a:schemeClr>
                </a:solidFill>
                <a:latin typeface="仿宋_GB2312" panose="02010609030101010101" pitchFamily="49" charset="-122"/>
                <a:ea typeface="仿宋_GB2312" panose="02010609030101010101" pitchFamily="49" charset="-122"/>
              </a:rPr>
              <a:t>/</a:t>
            </a:r>
            <a:r>
              <a:rPr lang="zh-CN" altLang="en-US" sz="2700" dirty="0">
                <a:solidFill>
                  <a:schemeClr val="accent1">
                    <a:lumMod val="75000"/>
                  </a:schemeClr>
                </a:solidFill>
                <a:latin typeface="仿宋_GB2312" panose="02010609030101010101" pitchFamily="49" charset="-122"/>
                <a:ea typeface="仿宋_GB2312" panose="02010609030101010101" pitchFamily="49" charset="-122"/>
              </a:rPr>
              <a:t>单细胞平台</a:t>
            </a:r>
          </a:p>
        </p:txBody>
      </p:sp>
      <p:sp>
        <p:nvSpPr>
          <p:cNvPr id="8" name="矩形 7"/>
          <p:cNvSpPr/>
          <p:nvPr/>
        </p:nvSpPr>
        <p:spPr>
          <a:xfrm>
            <a:off x="2620389" y="1867280"/>
            <a:ext cx="1615745" cy="692497"/>
          </a:xfrm>
          <a:prstGeom prst="rect">
            <a:avLst/>
          </a:prstGeom>
          <a:noFill/>
        </p:spPr>
        <p:txBody>
          <a:bodyPr wrap="square" lIns="68580" tIns="34290" rIns="68580" bIns="34290">
            <a:spAutoFit/>
          </a:bodyPr>
          <a:lstStyle/>
          <a:p>
            <a:pPr algn="ctr"/>
            <a:r>
              <a:rPr lang="zh-CN" altLang="en-US" sz="4050" b="1" spc="38" dirty="0">
                <a:ln w="9525" cmpd="sng">
                  <a:solidFill>
                    <a:schemeClr val="accent1"/>
                  </a:solidFill>
                  <a:prstDash val="solid"/>
                </a:ln>
                <a:solidFill>
                  <a:srgbClr val="70AD47">
                    <a:tint val="1000"/>
                  </a:srgbClr>
                </a:solidFill>
                <a:effectLst>
                  <a:glow rad="38100">
                    <a:schemeClr val="accent1">
                      <a:alpha val="40000"/>
                    </a:schemeClr>
                  </a:glow>
                </a:effectLst>
              </a:rPr>
              <a:t>辅助</a:t>
            </a:r>
          </a:p>
        </p:txBody>
      </p:sp>
      <p:sp>
        <p:nvSpPr>
          <p:cNvPr id="2" name="矩形 1"/>
          <p:cNvSpPr/>
          <p:nvPr/>
        </p:nvSpPr>
        <p:spPr>
          <a:xfrm>
            <a:off x="5641212" y="1634801"/>
            <a:ext cx="1923071" cy="438582"/>
          </a:xfrm>
          <a:prstGeom prst="rect">
            <a:avLst/>
          </a:prstGeom>
          <a:noFill/>
        </p:spPr>
        <p:txBody>
          <a:bodyPr wrap="square" lIns="68580" tIns="34290" rIns="68580" bIns="34290">
            <a:spAutoFit/>
          </a:bodyPr>
          <a:lstStyle/>
          <a:p>
            <a:pPr algn="ctr"/>
            <a:r>
              <a:rPr lang="zh-CN" alt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陈倩瑜</a:t>
            </a:r>
          </a:p>
        </p:txBody>
      </p:sp>
    </p:spTree>
    <p:extLst>
      <p:ext uri="{BB962C8B-B14F-4D97-AF65-F5344CB8AC3E}">
        <p14:creationId xmlns:p14="http://schemas.microsoft.com/office/powerpoint/2010/main" val="33215961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64025" y="338734"/>
            <a:ext cx="7772400" cy="1470025"/>
          </a:xfrm>
        </p:spPr>
        <p:txBody>
          <a:bodyPr>
            <a:normAutofit/>
          </a:bodyPr>
          <a:lstStyle/>
          <a:p>
            <a:r>
              <a:rPr kumimoji="1" lang="zh-CN" altLang="en-US" sz="4000" dirty="0" smtClean="0"/>
              <a:t>我在团队中的位置</a:t>
            </a:r>
            <a:r>
              <a:rPr kumimoji="1" lang="zh-CN" altLang="zh-CN" sz="4000" dirty="0"/>
              <a:t>-</a:t>
            </a:r>
            <a:r>
              <a:rPr kumimoji="1" lang="zh-CN" altLang="en-US" sz="4000" dirty="0" smtClean="0"/>
              <a:t>吴红玲</a:t>
            </a:r>
            <a:endParaRPr kumimoji="1" lang="zh-CN" altLang="en-US" sz="4000" dirty="0"/>
          </a:p>
        </p:txBody>
      </p:sp>
      <p:sp>
        <p:nvSpPr>
          <p:cNvPr id="3" name="副标题 2"/>
          <p:cNvSpPr>
            <a:spLocks noGrp="1"/>
          </p:cNvSpPr>
          <p:nvPr>
            <p:ph type="subTitle" idx="1"/>
          </p:nvPr>
        </p:nvSpPr>
        <p:spPr>
          <a:xfrm>
            <a:off x="852715" y="1972500"/>
            <a:ext cx="7775916" cy="3978357"/>
          </a:xfrm>
        </p:spPr>
        <p:txBody>
          <a:bodyPr>
            <a:normAutofit/>
          </a:bodyPr>
          <a:lstStyle/>
          <a:p>
            <a:pPr marL="457200" indent="-457200" algn="l">
              <a:buFont typeface="Arial"/>
              <a:buChar char="•"/>
            </a:pPr>
            <a:r>
              <a:rPr kumimoji="1" lang="zh-CN" altLang="en-US" sz="2800" b="1" dirty="0" smtClean="0">
                <a:solidFill>
                  <a:schemeClr val="tx1"/>
                </a:solidFill>
                <a:latin typeface="宋体"/>
                <a:ea typeface="宋体"/>
                <a:cs typeface="宋体"/>
              </a:rPr>
              <a:t>立足本职</a:t>
            </a:r>
            <a:endParaRPr kumimoji="1" lang="en-US" altLang="zh-CN" sz="2800" b="1" dirty="0">
              <a:solidFill>
                <a:schemeClr val="tx1"/>
              </a:solidFill>
              <a:latin typeface="宋体"/>
              <a:ea typeface="宋体"/>
              <a:cs typeface="宋体"/>
            </a:endParaRPr>
          </a:p>
          <a:p>
            <a:pPr algn="l"/>
            <a:r>
              <a:rPr kumimoji="1" lang="zh-CN" altLang="en-US" sz="2800" dirty="0" smtClean="0">
                <a:solidFill>
                  <a:schemeClr val="tx1">
                    <a:lumMod val="65000"/>
                    <a:lumOff val="35000"/>
                  </a:schemeClr>
                </a:solidFill>
                <a:latin typeface="宋体"/>
                <a:ea typeface="宋体"/>
                <a:cs typeface="宋体"/>
              </a:rPr>
              <a:t>   不忘初心，踏实做事，开拓思路，不断创新</a:t>
            </a:r>
            <a:endParaRPr kumimoji="1" lang="en-US" altLang="zh-CN" sz="2800" dirty="0" smtClean="0">
              <a:latin typeface="宋体"/>
              <a:ea typeface="宋体"/>
              <a:cs typeface="宋体"/>
            </a:endParaRPr>
          </a:p>
          <a:p>
            <a:pPr marL="457200" indent="-457200" algn="l">
              <a:buFont typeface="Arial"/>
              <a:buChar char="•"/>
            </a:pPr>
            <a:r>
              <a:rPr kumimoji="1" lang="zh-CN" altLang="en-US" sz="2800" b="1" dirty="0" smtClean="0">
                <a:solidFill>
                  <a:srgbClr val="000000"/>
                </a:solidFill>
                <a:latin typeface="宋体"/>
                <a:ea typeface="宋体"/>
                <a:cs typeface="宋体"/>
              </a:rPr>
              <a:t>勇于担当</a:t>
            </a:r>
            <a:endParaRPr kumimoji="1" lang="en-US" altLang="zh-CN" sz="2800" b="1" dirty="0" smtClean="0">
              <a:solidFill>
                <a:srgbClr val="000000"/>
              </a:solidFill>
              <a:latin typeface="宋体"/>
              <a:ea typeface="宋体"/>
              <a:cs typeface="宋体"/>
            </a:endParaRPr>
          </a:p>
          <a:p>
            <a:pPr algn="l"/>
            <a:r>
              <a:rPr lang="zh-CN" altLang="en-US" sz="2800" dirty="0" smtClean="0">
                <a:solidFill>
                  <a:srgbClr val="595959"/>
                </a:solidFill>
                <a:latin typeface="宋体"/>
                <a:ea typeface="宋体"/>
                <a:cs typeface="宋体"/>
              </a:rPr>
              <a:t>   </a:t>
            </a:r>
            <a:r>
              <a:rPr lang="zh-CN" altLang="zh-CN" sz="2800" dirty="0" smtClean="0">
                <a:solidFill>
                  <a:srgbClr val="595959"/>
                </a:solidFill>
                <a:latin typeface="宋体"/>
                <a:ea typeface="宋体"/>
                <a:cs typeface="宋体"/>
              </a:rPr>
              <a:t>勇于在常规性的工作上有所突破，勇于在重</a:t>
            </a:r>
            <a:r>
              <a:rPr lang="zh-CN" altLang="en-US" sz="2800" dirty="0" smtClean="0">
                <a:solidFill>
                  <a:srgbClr val="595959"/>
                </a:solidFill>
                <a:latin typeface="宋体"/>
                <a:ea typeface="宋体"/>
                <a:cs typeface="宋体"/>
              </a:rPr>
              <a:t>     </a:t>
            </a:r>
            <a:r>
              <a:rPr lang="zh-CN" altLang="zh-CN" sz="2800" dirty="0" smtClean="0">
                <a:solidFill>
                  <a:srgbClr val="595959"/>
                </a:solidFill>
                <a:latin typeface="宋体"/>
                <a:ea typeface="宋体"/>
                <a:cs typeface="宋体"/>
              </a:rPr>
              <a:t>点难点工作上承担</a:t>
            </a:r>
            <a:r>
              <a:rPr lang="zh-CN" altLang="zh-CN" sz="2800" dirty="0" smtClean="0">
                <a:solidFill>
                  <a:srgbClr val="595959"/>
                </a:solidFill>
                <a:effectLst/>
                <a:latin typeface="宋体"/>
                <a:ea typeface="宋体"/>
                <a:cs typeface="宋体"/>
              </a:rPr>
              <a:t> </a:t>
            </a:r>
            <a:endParaRPr kumimoji="1" lang="en-US" altLang="zh-CN" sz="2800" dirty="0" smtClean="0">
              <a:latin typeface="宋体"/>
              <a:ea typeface="宋体"/>
              <a:cs typeface="宋体"/>
            </a:endParaRPr>
          </a:p>
          <a:p>
            <a:pPr marL="457200" indent="-457200" algn="l">
              <a:buFont typeface="Arial"/>
              <a:buChar char="•"/>
            </a:pPr>
            <a:r>
              <a:rPr kumimoji="1" lang="zh-CN" altLang="en-US" sz="2800" b="1" dirty="0" smtClean="0">
                <a:solidFill>
                  <a:srgbClr val="000000"/>
                </a:solidFill>
                <a:latin typeface="宋体"/>
                <a:ea typeface="宋体"/>
                <a:cs typeface="宋体"/>
              </a:rPr>
              <a:t>团结协作</a:t>
            </a:r>
            <a:endParaRPr kumimoji="1" lang="en-US" altLang="zh-CN" sz="2800" b="1" dirty="0">
              <a:solidFill>
                <a:srgbClr val="000000"/>
              </a:solidFill>
              <a:latin typeface="宋体"/>
              <a:ea typeface="宋体"/>
              <a:cs typeface="宋体"/>
            </a:endParaRPr>
          </a:p>
          <a:p>
            <a:pPr algn="l"/>
            <a:r>
              <a:rPr kumimoji="1" lang="zh-CN" altLang="en-US" sz="2800" dirty="0" smtClean="0">
                <a:solidFill>
                  <a:srgbClr val="595959"/>
                </a:solidFill>
                <a:latin typeface="宋体"/>
                <a:ea typeface="宋体"/>
                <a:cs typeface="宋体"/>
              </a:rPr>
              <a:t>   加强沟通，协同合作，提高团队凝聚力</a:t>
            </a:r>
            <a:endParaRPr kumimoji="1" lang="zh-CN" altLang="en-US" sz="2800" dirty="0">
              <a:solidFill>
                <a:srgbClr val="595959"/>
              </a:solidFill>
              <a:latin typeface="宋体"/>
              <a:ea typeface="宋体"/>
              <a:cs typeface="宋体"/>
            </a:endParaRPr>
          </a:p>
        </p:txBody>
      </p:sp>
    </p:spTree>
    <p:extLst>
      <p:ext uri="{BB962C8B-B14F-4D97-AF65-F5344CB8AC3E}">
        <p14:creationId xmlns:p14="http://schemas.microsoft.com/office/powerpoint/2010/main" val="4150233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4559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9665" y="1529532"/>
            <a:ext cx="2364750" cy="400110"/>
          </a:xfrm>
          <a:prstGeom prst="rect">
            <a:avLst/>
          </a:prstGeom>
          <a:noFill/>
        </p:spPr>
        <p:txBody>
          <a:bodyPr wrap="none" rtlCol="0">
            <a:spAutoFit/>
          </a:bodyPr>
          <a:lstStyle/>
          <a:p>
            <a:r>
              <a:rPr lang="zh-CN" altLang="en-US" sz="2000" dirty="0">
                <a:latin typeface="楷体" panose="02010609060101010101" pitchFamily="49" charset="-122"/>
                <a:ea typeface="楷体" panose="02010609060101010101" pitchFamily="49" charset="-122"/>
              </a:rPr>
              <a:t>黄可 潘光锦课题组</a:t>
            </a:r>
          </a:p>
        </p:txBody>
      </p:sp>
      <p:sp>
        <p:nvSpPr>
          <p:cNvPr id="6" name="文本框 5"/>
          <p:cNvSpPr txBox="1"/>
          <p:nvPr/>
        </p:nvSpPr>
        <p:spPr>
          <a:xfrm>
            <a:off x="717800" y="662892"/>
            <a:ext cx="3070071" cy="523220"/>
          </a:xfrm>
          <a:prstGeom prst="rect">
            <a:avLst/>
          </a:prstGeom>
          <a:noFill/>
        </p:spPr>
        <p:txBody>
          <a:bodyPr wrap="none" rtlCol="0">
            <a:spAutoFit/>
          </a:bodyPr>
          <a:lstStyle/>
          <a:p>
            <a:r>
              <a:rPr lang="zh-CN" altLang="en-US" sz="2800" b="1" dirty="0">
                <a:latin typeface="楷体" panose="02010609060101010101" pitchFamily="49" charset="-122"/>
                <a:ea typeface="楷体" panose="02010609060101010101" pitchFamily="49" charset="-122"/>
              </a:rPr>
              <a:t>我在团队中的位置</a:t>
            </a:r>
          </a:p>
        </p:txBody>
      </p:sp>
      <p:sp>
        <p:nvSpPr>
          <p:cNvPr id="7" name="文本框 6"/>
          <p:cNvSpPr txBox="1"/>
          <p:nvPr/>
        </p:nvSpPr>
        <p:spPr>
          <a:xfrm>
            <a:off x="859665" y="2493448"/>
            <a:ext cx="5354351" cy="2677656"/>
          </a:xfrm>
          <a:prstGeom prst="rect">
            <a:avLst/>
          </a:prstGeom>
          <a:noFill/>
        </p:spPr>
        <p:txBody>
          <a:bodyPr wrap="none" rtlCol="0">
            <a:spAutoFit/>
          </a:bodyPr>
          <a:lstStyle/>
          <a:p>
            <a:pPr marL="214313" indent="-214313">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rPr>
              <a:t>搭建并完善实验平台</a:t>
            </a:r>
            <a:endParaRPr lang="en-US" altLang="zh-CN" sz="2400" dirty="0">
              <a:latin typeface="楷体" panose="02010609060101010101" pitchFamily="49" charset="-122"/>
              <a:ea typeface="楷体" panose="02010609060101010101" pitchFamily="49" charset="-122"/>
            </a:endParaRPr>
          </a:p>
          <a:p>
            <a:endParaRPr lang="en-US" altLang="zh-CN" sz="2400" dirty="0">
              <a:latin typeface="楷体" panose="02010609060101010101" pitchFamily="49" charset="-122"/>
              <a:ea typeface="楷体" panose="02010609060101010101" pitchFamily="49" charset="-122"/>
            </a:endParaRPr>
          </a:p>
          <a:p>
            <a:pPr marL="214313" indent="-214313">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rPr>
              <a:t>完成实验课题</a:t>
            </a:r>
            <a:endParaRPr lang="en-US" altLang="zh-CN" sz="2400" dirty="0">
              <a:latin typeface="楷体" panose="02010609060101010101" pitchFamily="49" charset="-122"/>
              <a:ea typeface="楷体" panose="02010609060101010101" pitchFamily="49" charset="-122"/>
            </a:endParaRPr>
          </a:p>
          <a:p>
            <a:pPr marL="214313" indent="-214313">
              <a:buFont typeface="Wingdings" panose="05000000000000000000" pitchFamily="2" charset="2"/>
              <a:buChar char="Ø"/>
            </a:pPr>
            <a:endParaRPr lang="en-US" altLang="zh-CN" sz="2400" dirty="0">
              <a:latin typeface="楷体" panose="02010609060101010101" pitchFamily="49" charset="-122"/>
              <a:ea typeface="楷体" panose="02010609060101010101" pitchFamily="49" charset="-122"/>
            </a:endParaRPr>
          </a:p>
          <a:p>
            <a:pPr marL="214313" indent="-214313">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rPr>
              <a:t>协助基金申请结题等</a:t>
            </a:r>
            <a:endParaRPr lang="en-US" altLang="zh-CN" sz="2400" dirty="0">
              <a:latin typeface="楷体" panose="02010609060101010101" pitchFamily="49" charset="-122"/>
              <a:ea typeface="楷体" panose="02010609060101010101" pitchFamily="49" charset="-122"/>
            </a:endParaRPr>
          </a:p>
          <a:p>
            <a:pPr marL="214313" indent="-214313">
              <a:buFont typeface="Wingdings" panose="05000000000000000000" pitchFamily="2" charset="2"/>
              <a:buChar char="Ø"/>
            </a:pPr>
            <a:endParaRPr lang="en-US" altLang="zh-CN" sz="2400" dirty="0">
              <a:latin typeface="楷体" panose="02010609060101010101" pitchFamily="49" charset="-122"/>
              <a:ea typeface="楷体" panose="02010609060101010101" pitchFamily="49" charset="-122"/>
            </a:endParaRPr>
          </a:p>
          <a:p>
            <a:pPr marL="214313" indent="-214313">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rPr>
              <a:t>通过团队协作，回答具体的科学问题</a:t>
            </a:r>
          </a:p>
        </p:txBody>
      </p:sp>
      <p:sp>
        <p:nvSpPr>
          <p:cNvPr id="8" name="文本框 7"/>
          <p:cNvSpPr txBox="1"/>
          <p:nvPr/>
        </p:nvSpPr>
        <p:spPr>
          <a:xfrm>
            <a:off x="874092" y="5504077"/>
            <a:ext cx="2350323" cy="461665"/>
          </a:xfrm>
          <a:prstGeom prst="rect">
            <a:avLst/>
          </a:prstGeom>
          <a:noFill/>
        </p:spPr>
        <p:txBody>
          <a:bodyPr wrap="none" rtlCol="0">
            <a:spAutoFit/>
          </a:bodyPr>
          <a:lstStyle/>
          <a:p>
            <a:r>
              <a:rPr lang="zh-CN" altLang="en-US" sz="2400" b="1" dirty="0">
                <a:latin typeface="楷体" panose="02010609060101010101" pitchFamily="49" charset="-122"/>
                <a:ea typeface="楷体" panose="02010609060101010101" pitchFamily="49" charset="-122"/>
              </a:rPr>
              <a:t>做好本职工作！</a:t>
            </a:r>
          </a:p>
        </p:txBody>
      </p:sp>
    </p:spTree>
    <p:extLst>
      <p:ext uri="{BB962C8B-B14F-4D97-AF65-F5344CB8AC3E}">
        <p14:creationId xmlns:p14="http://schemas.microsoft.com/office/powerpoint/2010/main" val="2455996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kumimoji="1" lang="zh-CN" altLang="en-US" sz="3000" dirty="0">
                <a:latin typeface="SimSun" charset="-122"/>
                <a:ea typeface="SimSun" charset="-122"/>
                <a:cs typeface="SimSun" charset="-122"/>
              </a:rPr>
              <a:t>苏整会（潘组员工）</a:t>
            </a:r>
          </a:p>
        </p:txBody>
      </p:sp>
      <p:sp>
        <p:nvSpPr>
          <p:cNvPr id="3" name="内容占位符 2"/>
          <p:cNvSpPr>
            <a:spLocks noGrp="1"/>
          </p:cNvSpPr>
          <p:nvPr>
            <p:ph idx="1"/>
          </p:nvPr>
        </p:nvSpPr>
        <p:spPr>
          <a:xfrm>
            <a:off x="628650" y="2055114"/>
            <a:ext cx="7886700" cy="881063"/>
          </a:xfrm>
        </p:spPr>
        <p:txBody>
          <a:bodyPr>
            <a:normAutofit fontScale="85000" lnSpcReduction="20000"/>
          </a:bodyPr>
          <a:lstStyle/>
          <a:p>
            <a:r>
              <a:rPr kumimoji="1" lang="zh-CN" altLang="en-US" dirty="0" smtClean="0">
                <a:latin typeface="SimSun" charset="-122"/>
                <a:ea typeface="SimSun" charset="-122"/>
                <a:cs typeface="SimSun" charset="-122"/>
              </a:rPr>
              <a:t>工作：人区域特异化的体外诱导获得</a:t>
            </a:r>
            <a:endParaRPr kumimoji="1" lang="en-US" altLang="zh-CN" dirty="0" smtClean="0">
              <a:latin typeface="SimSun" charset="-122"/>
              <a:ea typeface="SimSun" charset="-122"/>
              <a:cs typeface="SimSun" charset="-122"/>
            </a:endParaRPr>
          </a:p>
          <a:p>
            <a:r>
              <a:rPr kumimoji="1" lang="zh-CN" altLang="en-US" dirty="0" smtClean="0">
                <a:latin typeface="SimSun" charset="-122"/>
                <a:ea typeface="SimSun" charset="-122"/>
                <a:cs typeface="SimSun" charset="-122"/>
              </a:rPr>
              <a:t>团队：人诱导神经前体细胞的体内移植</a:t>
            </a:r>
            <a:endParaRPr kumimoji="1" lang="zh-CN" altLang="en-US" dirty="0">
              <a:latin typeface="SimSun" charset="-122"/>
              <a:ea typeface="SimSun" charset="-122"/>
              <a:cs typeface="SimSun" charset="-122"/>
            </a:endParaRPr>
          </a:p>
        </p:txBody>
      </p:sp>
      <p:sp>
        <p:nvSpPr>
          <p:cNvPr id="4" name="文本框 3"/>
          <p:cNvSpPr txBox="1"/>
          <p:nvPr/>
        </p:nvSpPr>
        <p:spPr>
          <a:xfrm>
            <a:off x="1217240" y="4725590"/>
            <a:ext cx="530915" cy="300082"/>
          </a:xfrm>
          <a:prstGeom prst="rect">
            <a:avLst/>
          </a:prstGeom>
          <a:noFill/>
        </p:spPr>
        <p:txBody>
          <a:bodyPr wrap="none" rtlCol="0">
            <a:spAutoFit/>
          </a:bodyPr>
          <a:lstStyle/>
          <a:p>
            <a:r>
              <a:rPr kumimoji="1" lang="zh-CN" altLang="en-US" sz="1350" dirty="0"/>
              <a:t>分子</a:t>
            </a:r>
          </a:p>
        </p:txBody>
      </p:sp>
      <p:sp>
        <p:nvSpPr>
          <p:cNvPr id="5" name="文本框 4"/>
          <p:cNvSpPr txBox="1"/>
          <p:nvPr/>
        </p:nvSpPr>
        <p:spPr>
          <a:xfrm>
            <a:off x="3096560" y="4725590"/>
            <a:ext cx="530915" cy="300082"/>
          </a:xfrm>
          <a:prstGeom prst="rect">
            <a:avLst/>
          </a:prstGeom>
          <a:noFill/>
        </p:spPr>
        <p:txBody>
          <a:bodyPr wrap="none" rtlCol="0">
            <a:spAutoFit/>
          </a:bodyPr>
          <a:lstStyle/>
          <a:p>
            <a:r>
              <a:rPr kumimoji="1" lang="zh-CN" altLang="en-US" sz="1350" dirty="0"/>
              <a:t>细胞</a:t>
            </a:r>
          </a:p>
        </p:txBody>
      </p:sp>
      <p:sp>
        <p:nvSpPr>
          <p:cNvPr id="6" name="文本框 5"/>
          <p:cNvSpPr txBox="1"/>
          <p:nvPr/>
        </p:nvSpPr>
        <p:spPr>
          <a:xfrm>
            <a:off x="4975880" y="4747021"/>
            <a:ext cx="530915" cy="300082"/>
          </a:xfrm>
          <a:prstGeom prst="rect">
            <a:avLst/>
          </a:prstGeom>
          <a:noFill/>
        </p:spPr>
        <p:txBody>
          <a:bodyPr wrap="none" rtlCol="0">
            <a:spAutoFit/>
          </a:bodyPr>
          <a:lstStyle/>
          <a:p>
            <a:r>
              <a:rPr kumimoji="1" lang="zh-CN" altLang="en-US" sz="1350" dirty="0"/>
              <a:t>动物</a:t>
            </a:r>
          </a:p>
        </p:txBody>
      </p:sp>
      <p:sp>
        <p:nvSpPr>
          <p:cNvPr id="7" name="文本框 6"/>
          <p:cNvSpPr txBox="1"/>
          <p:nvPr/>
        </p:nvSpPr>
        <p:spPr>
          <a:xfrm>
            <a:off x="6370452" y="4747021"/>
            <a:ext cx="530915" cy="300082"/>
          </a:xfrm>
          <a:prstGeom prst="rect">
            <a:avLst/>
          </a:prstGeom>
          <a:noFill/>
        </p:spPr>
        <p:txBody>
          <a:bodyPr wrap="none" rtlCol="0">
            <a:spAutoFit/>
          </a:bodyPr>
          <a:lstStyle/>
          <a:p>
            <a:r>
              <a:rPr kumimoji="1" lang="zh-CN" altLang="en-US" sz="1350" dirty="0"/>
              <a:t>检测</a:t>
            </a:r>
          </a:p>
        </p:txBody>
      </p:sp>
      <p:sp>
        <p:nvSpPr>
          <p:cNvPr id="8" name="文本框 7"/>
          <p:cNvSpPr txBox="1"/>
          <p:nvPr/>
        </p:nvSpPr>
        <p:spPr>
          <a:xfrm>
            <a:off x="853679" y="5156715"/>
            <a:ext cx="1396536" cy="253916"/>
          </a:xfrm>
          <a:prstGeom prst="rect">
            <a:avLst/>
          </a:prstGeom>
          <a:noFill/>
        </p:spPr>
        <p:txBody>
          <a:bodyPr wrap="none" rtlCol="0">
            <a:spAutoFit/>
          </a:bodyPr>
          <a:lstStyle/>
          <a:p>
            <a:r>
              <a:rPr kumimoji="1" lang="zh-CN" altLang="en-US" sz="1050" dirty="0"/>
              <a:t>报告追踪</a:t>
            </a:r>
            <a:r>
              <a:rPr kumimoji="1" lang="zh-CN" altLang="en-US" sz="1050"/>
              <a:t>系统的建立</a:t>
            </a:r>
          </a:p>
        </p:txBody>
      </p:sp>
      <p:sp>
        <p:nvSpPr>
          <p:cNvPr id="9" name="文本框 8"/>
          <p:cNvSpPr txBox="1"/>
          <p:nvPr/>
        </p:nvSpPr>
        <p:spPr>
          <a:xfrm>
            <a:off x="2394444" y="5156715"/>
            <a:ext cx="1935145" cy="253916"/>
          </a:xfrm>
          <a:prstGeom prst="rect">
            <a:avLst/>
          </a:prstGeom>
          <a:noFill/>
        </p:spPr>
        <p:txBody>
          <a:bodyPr wrap="none" rtlCol="0">
            <a:spAutoFit/>
          </a:bodyPr>
          <a:lstStyle/>
          <a:p>
            <a:r>
              <a:rPr kumimoji="1" lang="zh-CN" altLang="en-US" sz="1050" dirty="0"/>
              <a:t>特定区域</a:t>
            </a:r>
            <a:r>
              <a:rPr kumimoji="1" lang="zh-CN" altLang="en-US" sz="1050"/>
              <a:t>神经前体细胞的获得</a:t>
            </a:r>
          </a:p>
        </p:txBody>
      </p:sp>
      <p:sp>
        <p:nvSpPr>
          <p:cNvPr id="10" name="文本框 9"/>
          <p:cNvSpPr txBox="1"/>
          <p:nvPr/>
        </p:nvSpPr>
        <p:spPr>
          <a:xfrm>
            <a:off x="4745047" y="5156715"/>
            <a:ext cx="992579" cy="415498"/>
          </a:xfrm>
          <a:prstGeom prst="rect">
            <a:avLst/>
          </a:prstGeom>
          <a:noFill/>
        </p:spPr>
        <p:txBody>
          <a:bodyPr wrap="none" rtlCol="0">
            <a:spAutoFit/>
          </a:bodyPr>
          <a:lstStyle/>
          <a:p>
            <a:r>
              <a:rPr kumimoji="1" lang="zh-CN" altLang="en-US" sz="1050" dirty="0"/>
              <a:t>疾病模型建立</a:t>
            </a:r>
            <a:endParaRPr kumimoji="1" lang="en-US" altLang="zh-CN" sz="1050" dirty="0"/>
          </a:p>
          <a:p>
            <a:r>
              <a:rPr kumimoji="1" lang="zh-CN" altLang="en-US" sz="1050" dirty="0"/>
              <a:t>细胞移植</a:t>
            </a:r>
          </a:p>
        </p:txBody>
      </p:sp>
      <p:sp>
        <p:nvSpPr>
          <p:cNvPr id="11" name="文本框 10"/>
          <p:cNvSpPr txBox="1"/>
          <p:nvPr/>
        </p:nvSpPr>
        <p:spPr>
          <a:xfrm>
            <a:off x="6153085" y="5164996"/>
            <a:ext cx="857927" cy="253916"/>
          </a:xfrm>
          <a:prstGeom prst="rect">
            <a:avLst/>
          </a:prstGeom>
          <a:noFill/>
        </p:spPr>
        <p:txBody>
          <a:bodyPr wrap="none" rtlCol="0">
            <a:spAutoFit/>
          </a:bodyPr>
          <a:lstStyle/>
          <a:p>
            <a:r>
              <a:rPr kumimoji="1" lang="zh-CN" altLang="en-US" sz="1050"/>
              <a:t>形态，功能</a:t>
            </a:r>
            <a:endParaRPr kumimoji="1" lang="en-US" altLang="zh-CN" sz="1050" dirty="0"/>
          </a:p>
        </p:txBody>
      </p:sp>
      <p:sp>
        <p:nvSpPr>
          <p:cNvPr id="12" name="右箭头 11"/>
          <p:cNvSpPr/>
          <p:nvPr/>
        </p:nvSpPr>
        <p:spPr>
          <a:xfrm>
            <a:off x="2088778" y="4798992"/>
            <a:ext cx="523034" cy="159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3" name="右箭头 12"/>
          <p:cNvSpPr/>
          <p:nvPr/>
        </p:nvSpPr>
        <p:spPr>
          <a:xfrm>
            <a:off x="4087744" y="4798992"/>
            <a:ext cx="523034" cy="159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4" name="右箭头 13"/>
          <p:cNvSpPr/>
          <p:nvPr/>
        </p:nvSpPr>
        <p:spPr>
          <a:xfrm>
            <a:off x="5743833" y="4805556"/>
            <a:ext cx="523034" cy="159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5" name="椭圆 14"/>
          <p:cNvSpPr/>
          <p:nvPr/>
        </p:nvSpPr>
        <p:spPr>
          <a:xfrm>
            <a:off x="3455779" y="2962863"/>
            <a:ext cx="929971" cy="3750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7" name="文本框 16"/>
          <p:cNvSpPr txBox="1"/>
          <p:nvPr/>
        </p:nvSpPr>
        <p:spPr>
          <a:xfrm>
            <a:off x="3829874" y="3011886"/>
            <a:ext cx="227948" cy="300082"/>
          </a:xfrm>
          <a:prstGeom prst="rect">
            <a:avLst/>
          </a:prstGeom>
          <a:noFill/>
        </p:spPr>
        <p:txBody>
          <a:bodyPr wrap="none" rtlCol="0">
            <a:spAutoFit/>
          </a:bodyPr>
          <a:lstStyle/>
          <a:p>
            <a:r>
              <a:rPr kumimoji="1" lang="en-US" altLang="zh-CN" sz="1350"/>
              <a:t>I</a:t>
            </a:r>
            <a:endParaRPr kumimoji="1" lang="zh-CN" altLang="en-US" sz="1350" dirty="0"/>
          </a:p>
        </p:txBody>
      </p:sp>
      <p:sp>
        <p:nvSpPr>
          <p:cNvPr id="18" name="椭圆 17"/>
          <p:cNvSpPr/>
          <p:nvPr/>
        </p:nvSpPr>
        <p:spPr>
          <a:xfrm>
            <a:off x="2608764" y="3551509"/>
            <a:ext cx="682353" cy="2948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9" name="椭圆 18"/>
          <p:cNvSpPr/>
          <p:nvPr/>
        </p:nvSpPr>
        <p:spPr>
          <a:xfrm>
            <a:off x="4471409" y="3533117"/>
            <a:ext cx="682353" cy="2948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0" name="文本框 19"/>
          <p:cNvSpPr txBox="1"/>
          <p:nvPr/>
        </p:nvSpPr>
        <p:spPr>
          <a:xfrm>
            <a:off x="2837410" y="3568032"/>
            <a:ext cx="271228" cy="300082"/>
          </a:xfrm>
          <a:prstGeom prst="rect">
            <a:avLst/>
          </a:prstGeom>
          <a:noFill/>
        </p:spPr>
        <p:txBody>
          <a:bodyPr wrap="none" rtlCol="0">
            <a:spAutoFit/>
          </a:bodyPr>
          <a:lstStyle/>
          <a:p>
            <a:r>
              <a:rPr kumimoji="1" lang="en-US" altLang="zh-CN" sz="1350" dirty="0"/>
              <a:t>II</a:t>
            </a:r>
            <a:endParaRPr kumimoji="1" lang="zh-CN" altLang="en-US" sz="1350" dirty="0"/>
          </a:p>
        </p:txBody>
      </p:sp>
      <p:sp>
        <p:nvSpPr>
          <p:cNvPr id="21" name="文本框 20"/>
          <p:cNvSpPr txBox="1"/>
          <p:nvPr/>
        </p:nvSpPr>
        <p:spPr>
          <a:xfrm>
            <a:off x="4700055" y="3568032"/>
            <a:ext cx="271228" cy="300082"/>
          </a:xfrm>
          <a:prstGeom prst="rect">
            <a:avLst/>
          </a:prstGeom>
          <a:noFill/>
        </p:spPr>
        <p:txBody>
          <a:bodyPr wrap="none" rtlCol="0">
            <a:spAutoFit/>
          </a:bodyPr>
          <a:lstStyle/>
          <a:p>
            <a:r>
              <a:rPr kumimoji="1" lang="en-US" altLang="zh-CN" sz="1350" dirty="0"/>
              <a:t>II</a:t>
            </a:r>
            <a:endParaRPr kumimoji="1" lang="zh-CN" altLang="en-US" sz="1350" dirty="0"/>
          </a:p>
        </p:txBody>
      </p:sp>
      <p:sp>
        <p:nvSpPr>
          <p:cNvPr id="22" name="椭圆 21"/>
          <p:cNvSpPr/>
          <p:nvPr/>
        </p:nvSpPr>
        <p:spPr>
          <a:xfrm>
            <a:off x="1862872" y="4174450"/>
            <a:ext cx="612438" cy="2434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3" name="文本框 22"/>
          <p:cNvSpPr txBox="1"/>
          <p:nvPr/>
        </p:nvSpPr>
        <p:spPr>
          <a:xfrm>
            <a:off x="2067346" y="4146949"/>
            <a:ext cx="383792" cy="300082"/>
          </a:xfrm>
          <a:prstGeom prst="rect">
            <a:avLst/>
          </a:prstGeom>
          <a:noFill/>
        </p:spPr>
        <p:txBody>
          <a:bodyPr wrap="square" rtlCol="0">
            <a:spAutoFit/>
          </a:bodyPr>
          <a:lstStyle/>
          <a:p>
            <a:r>
              <a:rPr kumimoji="1" lang="en-US" altLang="zh-CN" sz="1350"/>
              <a:t>III</a:t>
            </a:r>
            <a:endParaRPr kumimoji="1" lang="zh-CN" altLang="en-US" sz="1350" dirty="0"/>
          </a:p>
        </p:txBody>
      </p:sp>
      <p:sp>
        <p:nvSpPr>
          <p:cNvPr id="24" name="椭圆 23"/>
          <p:cNvSpPr/>
          <p:nvPr/>
        </p:nvSpPr>
        <p:spPr>
          <a:xfrm>
            <a:off x="3624432" y="4168378"/>
            <a:ext cx="612438" cy="2434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5" name="文本框 24"/>
          <p:cNvSpPr txBox="1"/>
          <p:nvPr/>
        </p:nvSpPr>
        <p:spPr>
          <a:xfrm>
            <a:off x="3828906" y="4140878"/>
            <a:ext cx="383792" cy="300082"/>
          </a:xfrm>
          <a:prstGeom prst="rect">
            <a:avLst/>
          </a:prstGeom>
          <a:noFill/>
        </p:spPr>
        <p:txBody>
          <a:bodyPr wrap="square" rtlCol="0">
            <a:spAutoFit/>
          </a:bodyPr>
          <a:lstStyle/>
          <a:p>
            <a:r>
              <a:rPr kumimoji="1" lang="en-US" altLang="zh-CN" sz="1350"/>
              <a:t>III</a:t>
            </a:r>
            <a:endParaRPr kumimoji="1" lang="zh-CN" altLang="en-US" sz="1350" dirty="0"/>
          </a:p>
        </p:txBody>
      </p:sp>
      <p:sp>
        <p:nvSpPr>
          <p:cNvPr id="26" name="椭圆 25"/>
          <p:cNvSpPr/>
          <p:nvPr/>
        </p:nvSpPr>
        <p:spPr>
          <a:xfrm>
            <a:off x="5295090" y="4186771"/>
            <a:ext cx="612438" cy="2434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7" name="文本框 26"/>
          <p:cNvSpPr txBox="1"/>
          <p:nvPr/>
        </p:nvSpPr>
        <p:spPr>
          <a:xfrm>
            <a:off x="5499564" y="4159270"/>
            <a:ext cx="383792" cy="300082"/>
          </a:xfrm>
          <a:prstGeom prst="rect">
            <a:avLst/>
          </a:prstGeom>
          <a:noFill/>
        </p:spPr>
        <p:txBody>
          <a:bodyPr wrap="square" rtlCol="0">
            <a:spAutoFit/>
          </a:bodyPr>
          <a:lstStyle/>
          <a:p>
            <a:r>
              <a:rPr kumimoji="1" lang="en-US" altLang="zh-CN" sz="1350"/>
              <a:t>III</a:t>
            </a:r>
            <a:endParaRPr kumimoji="1" lang="zh-CN" altLang="en-US" sz="1350" dirty="0"/>
          </a:p>
        </p:txBody>
      </p:sp>
      <p:sp>
        <p:nvSpPr>
          <p:cNvPr id="28" name="弧 27"/>
          <p:cNvSpPr/>
          <p:nvPr/>
        </p:nvSpPr>
        <p:spPr>
          <a:xfrm>
            <a:off x="4471409" y="3613758"/>
            <a:ext cx="1272423" cy="1133264"/>
          </a:xfrm>
          <a:prstGeom prst="arc">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sz="1350"/>
          </a:p>
        </p:txBody>
      </p:sp>
      <p:sp>
        <p:nvSpPr>
          <p:cNvPr id="29" name="弧 28"/>
          <p:cNvSpPr/>
          <p:nvPr/>
        </p:nvSpPr>
        <p:spPr>
          <a:xfrm rot="20851467">
            <a:off x="2984033" y="3687094"/>
            <a:ext cx="855030" cy="1144361"/>
          </a:xfrm>
          <a:prstGeom prst="arc">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sz="1350"/>
          </a:p>
        </p:txBody>
      </p:sp>
      <p:sp>
        <p:nvSpPr>
          <p:cNvPr id="30" name="弧 29"/>
          <p:cNvSpPr/>
          <p:nvPr/>
        </p:nvSpPr>
        <p:spPr>
          <a:xfrm rot="15752676">
            <a:off x="3128037" y="2972347"/>
            <a:ext cx="758224" cy="1036487"/>
          </a:xfrm>
          <a:prstGeom prst="arc">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sz="1350"/>
          </a:p>
        </p:txBody>
      </p:sp>
      <p:sp>
        <p:nvSpPr>
          <p:cNvPr id="31" name="弧 30"/>
          <p:cNvSpPr/>
          <p:nvPr/>
        </p:nvSpPr>
        <p:spPr>
          <a:xfrm rot="15752676">
            <a:off x="2300672" y="3598042"/>
            <a:ext cx="758224" cy="1036487"/>
          </a:xfrm>
          <a:prstGeom prst="arc">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sz="1350"/>
          </a:p>
        </p:txBody>
      </p:sp>
      <p:sp>
        <p:nvSpPr>
          <p:cNvPr id="32" name="弧 31"/>
          <p:cNvSpPr/>
          <p:nvPr/>
        </p:nvSpPr>
        <p:spPr>
          <a:xfrm rot="20851467">
            <a:off x="4119845" y="3109757"/>
            <a:ext cx="766347" cy="1036770"/>
          </a:xfrm>
          <a:prstGeom prst="arc">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sz="1350"/>
          </a:p>
        </p:txBody>
      </p:sp>
      <p:sp>
        <p:nvSpPr>
          <p:cNvPr id="33" name="弧 32"/>
          <p:cNvSpPr/>
          <p:nvPr/>
        </p:nvSpPr>
        <p:spPr>
          <a:xfrm rot="15752676">
            <a:off x="4117443" y="3564483"/>
            <a:ext cx="806004" cy="1064654"/>
          </a:xfrm>
          <a:prstGeom prst="arc">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sz="1350"/>
          </a:p>
        </p:txBody>
      </p:sp>
      <p:sp>
        <p:nvSpPr>
          <p:cNvPr id="34" name="弧 33"/>
          <p:cNvSpPr/>
          <p:nvPr/>
        </p:nvSpPr>
        <p:spPr>
          <a:xfrm rot="15752676">
            <a:off x="1546821" y="4182577"/>
            <a:ext cx="758224" cy="1036487"/>
          </a:xfrm>
          <a:prstGeom prst="arc">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sz="1350"/>
          </a:p>
        </p:txBody>
      </p:sp>
      <p:sp>
        <p:nvSpPr>
          <p:cNvPr id="35" name="弧 34"/>
          <p:cNvSpPr/>
          <p:nvPr/>
        </p:nvSpPr>
        <p:spPr>
          <a:xfrm rot="20851467">
            <a:off x="1957334" y="4288211"/>
            <a:ext cx="1307540" cy="1272673"/>
          </a:xfrm>
          <a:prstGeom prst="arc">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sz="1350"/>
          </a:p>
        </p:txBody>
      </p:sp>
      <p:sp>
        <p:nvSpPr>
          <p:cNvPr id="37" name="弧 36"/>
          <p:cNvSpPr/>
          <p:nvPr/>
        </p:nvSpPr>
        <p:spPr>
          <a:xfrm rot="15752676">
            <a:off x="3316143" y="4353846"/>
            <a:ext cx="759088" cy="726027"/>
          </a:xfrm>
          <a:prstGeom prst="arc">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sz="1350"/>
          </a:p>
        </p:txBody>
      </p:sp>
      <p:sp>
        <p:nvSpPr>
          <p:cNvPr id="38" name="弧 37"/>
          <p:cNvSpPr/>
          <p:nvPr/>
        </p:nvSpPr>
        <p:spPr>
          <a:xfrm>
            <a:off x="3374945" y="4321872"/>
            <a:ext cx="1711953" cy="937886"/>
          </a:xfrm>
          <a:prstGeom prst="arc">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sz="1350"/>
          </a:p>
        </p:txBody>
      </p:sp>
      <p:sp>
        <p:nvSpPr>
          <p:cNvPr id="39" name="弧 38"/>
          <p:cNvSpPr/>
          <p:nvPr/>
        </p:nvSpPr>
        <p:spPr>
          <a:xfrm rot="15752676">
            <a:off x="4976971" y="4556013"/>
            <a:ext cx="813911" cy="438508"/>
          </a:xfrm>
          <a:prstGeom prst="arc">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sz="1350"/>
          </a:p>
        </p:txBody>
      </p:sp>
      <p:sp>
        <p:nvSpPr>
          <p:cNvPr id="40" name="弧 39"/>
          <p:cNvSpPr/>
          <p:nvPr/>
        </p:nvSpPr>
        <p:spPr>
          <a:xfrm rot="20851467">
            <a:off x="5581348" y="4305042"/>
            <a:ext cx="919676" cy="1210509"/>
          </a:xfrm>
          <a:prstGeom prst="arc">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sz="1350"/>
          </a:p>
        </p:txBody>
      </p:sp>
    </p:spTree>
    <p:extLst>
      <p:ext uri="{BB962C8B-B14F-4D97-AF65-F5344CB8AC3E}">
        <p14:creationId xmlns:p14="http://schemas.microsoft.com/office/powerpoint/2010/main" val="16039515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171647"/>
            <a:ext cx="5147563" cy="523220"/>
          </a:xfrm>
          <a:prstGeom prst="rect">
            <a:avLst/>
          </a:prstGeom>
          <a:noFill/>
        </p:spPr>
        <p:txBody>
          <a:bodyPr wrap="none" rtlCol="0">
            <a:spAutoFit/>
          </a:bodyPr>
          <a:lstStyle/>
          <a:p>
            <a:r>
              <a:rPr lang="zh-CN" altLang="en-US" sz="2800" dirty="0"/>
              <a:t> </a:t>
            </a:r>
            <a:r>
              <a:rPr lang="zh-CN" altLang="en-US" sz="2800" dirty="0" smtClean="0"/>
              <a:t>       做好自己的岗位的份内事情</a:t>
            </a:r>
            <a:endParaRPr lang="zh-CN" altLang="en-US" sz="2800" dirty="0"/>
          </a:p>
        </p:txBody>
      </p:sp>
      <p:sp>
        <p:nvSpPr>
          <p:cNvPr id="5" name="矩形 4"/>
          <p:cNvSpPr/>
          <p:nvPr/>
        </p:nvSpPr>
        <p:spPr>
          <a:xfrm>
            <a:off x="2483768" y="404664"/>
            <a:ext cx="388843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我在团队中的位置</a:t>
            </a:r>
          </a:p>
        </p:txBody>
      </p:sp>
      <p:sp>
        <p:nvSpPr>
          <p:cNvPr id="6" name="TextBox 5"/>
          <p:cNvSpPr txBox="1"/>
          <p:nvPr/>
        </p:nvSpPr>
        <p:spPr>
          <a:xfrm>
            <a:off x="700663" y="3140968"/>
            <a:ext cx="8443337" cy="1815882"/>
          </a:xfrm>
          <a:prstGeom prst="rect">
            <a:avLst/>
          </a:prstGeom>
          <a:noFill/>
        </p:spPr>
        <p:txBody>
          <a:bodyPr wrap="none" rtlCol="0">
            <a:spAutoFit/>
          </a:bodyPr>
          <a:lstStyle/>
          <a:p>
            <a:r>
              <a:rPr lang="zh-CN" altLang="en-US" sz="2800" dirty="0" smtClean="0"/>
              <a:t>深入研究自己的课题</a:t>
            </a:r>
            <a:endParaRPr lang="en-US" altLang="zh-CN" sz="2800" dirty="0" smtClean="0"/>
          </a:p>
          <a:p>
            <a:endParaRPr lang="en-US" altLang="zh-CN" sz="2800" dirty="0" smtClean="0"/>
          </a:p>
          <a:p>
            <a:r>
              <a:rPr lang="zh-CN" altLang="en-US" sz="2800" dirty="0" smtClean="0"/>
              <a:t>在科研团队发展中贡献自己的力量，帮助和支持团队</a:t>
            </a:r>
            <a:endParaRPr lang="en-US" altLang="zh-CN" sz="2800" dirty="0" smtClean="0"/>
          </a:p>
          <a:p>
            <a:r>
              <a:rPr lang="zh-CN" altLang="en-US" sz="2800" dirty="0" smtClean="0"/>
              <a:t>发展，能够承担更多的责任。</a:t>
            </a:r>
            <a:endParaRPr lang="zh-CN" altLang="en-US" sz="2800" dirty="0"/>
          </a:p>
        </p:txBody>
      </p:sp>
      <p:sp>
        <p:nvSpPr>
          <p:cNvPr id="2" name="文本框 1"/>
          <p:cNvSpPr txBox="1"/>
          <p:nvPr/>
        </p:nvSpPr>
        <p:spPr>
          <a:xfrm>
            <a:off x="6908800" y="986971"/>
            <a:ext cx="696686" cy="369332"/>
          </a:xfrm>
          <a:prstGeom prst="rect">
            <a:avLst/>
          </a:prstGeom>
          <a:noFill/>
        </p:spPr>
        <p:txBody>
          <a:bodyPr wrap="square" rtlCol="0">
            <a:spAutoFit/>
          </a:bodyPr>
          <a:lstStyle/>
          <a:p>
            <a:r>
              <a:rPr lang="zh-CN" altLang="en-US" dirty="0" smtClean="0"/>
              <a:t>孙薇</a:t>
            </a:r>
            <a:endParaRPr lang="zh-CN" altLang="en-US" dirty="0"/>
          </a:p>
        </p:txBody>
      </p:sp>
    </p:spTree>
    <p:extLst>
      <p:ext uri="{BB962C8B-B14F-4D97-AF65-F5344CB8AC3E}">
        <p14:creationId xmlns:p14="http://schemas.microsoft.com/office/powerpoint/2010/main" val="3894374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13305" y="1253288"/>
            <a:ext cx="7886700" cy="1101131"/>
          </a:xfrm>
        </p:spPr>
        <p:txBody>
          <a:bodyPr>
            <a:normAutofit fontScale="90000"/>
          </a:bodyPr>
          <a:lstStyle/>
          <a:p>
            <a:pPr algn="ctr"/>
            <a:r>
              <a:rPr lang="zh-CN" altLang="en-US" dirty="0" smtClean="0"/>
              <a:t>我在团队中的位置</a:t>
            </a:r>
            <a:r>
              <a:rPr lang="en-US" altLang="zh-CN" dirty="0" smtClean="0"/>
              <a:t/>
            </a:r>
            <a:br>
              <a:rPr lang="en-US" altLang="zh-CN" dirty="0" smtClean="0"/>
            </a:br>
            <a:r>
              <a:rPr lang="zh-CN" altLang="en-US" sz="2700" dirty="0"/>
              <a:t>一只小蜜蜂</a:t>
            </a:r>
          </a:p>
        </p:txBody>
      </p:sp>
      <p:pic>
        <p:nvPicPr>
          <p:cNvPr id="2" name="内容占位符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823" y="986207"/>
            <a:ext cx="1725124" cy="1725124"/>
          </a:xfrm>
        </p:spPr>
      </p:pic>
      <p:pic>
        <p:nvPicPr>
          <p:cNvPr id="6" name="内容占位符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907050" y="980521"/>
            <a:ext cx="1725124" cy="1736495"/>
          </a:xfrm>
          <a:prstGeom prst="rect">
            <a:avLst/>
          </a:prstGeom>
        </p:spPr>
      </p:pic>
      <p:sp>
        <p:nvSpPr>
          <p:cNvPr id="3" name="文本框 2"/>
          <p:cNvSpPr txBox="1"/>
          <p:nvPr/>
        </p:nvSpPr>
        <p:spPr>
          <a:xfrm>
            <a:off x="1130122" y="2818058"/>
            <a:ext cx="7002887" cy="3116238"/>
          </a:xfrm>
          <a:prstGeom prst="rect">
            <a:avLst/>
          </a:prstGeom>
          <a:noFill/>
        </p:spPr>
        <p:txBody>
          <a:bodyPr wrap="square" rtlCol="0">
            <a:spAutoFit/>
          </a:bodyPr>
          <a:lstStyle/>
          <a:p>
            <a:r>
              <a:rPr lang="en-US" altLang="zh-CN" sz="2100" dirty="0"/>
              <a:t>1</a:t>
            </a:r>
            <a:r>
              <a:rPr lang="zh-CN" altLang="en-US" sz="2100" dirty="0"/>
              <a:t>、在党支部，我是一名普通的党员，追随党的脚步前行，时刻铭记我党的纲领，努力完成党布置的任务，坚定信念，为我党光荣事业而奋斗；</a:t>
            </a:r>
            <a:endParaRPr lang="en-US" altLang="zh-CN" sz="2100" dirty="0"/>
          </a:p>
          <a:p>
            <a:r>
              <a:rPr lang="en-US" altLang="zh-CN" sz="2100" dirty="0"/>
              <a:t>2</a:t>
            </a:r>
            <a:r>
              <a:rPr lang="zh-CN" altLang="en-US" sz="2100" dirty="0"/>
              <a:t>、在实验组，我是一名默默无闻的科研工作者，兢兢业业，为我国的生物科研事业奉献自己一份小小的力量；</a:t>
            </a:r>
            <a:endParaRPr lang="en-US" altLang="zh-CN" sz="2100" dirty="0"/>
          </a:p>
          <a:p>
            <a:endParaRPr lang="en-US" altLang="zh-CN" sz="2100" dirty="0"/>
          </a:p>
          <a:p>
            <a:r>
              <a:rPr lang="zh-CN" altLang="en-US" sz="2100" dirty="0"/>
              <a:t>我在中国共产党里是一只勤奋劳作的小蜜蜂，无名无声，在党的带领下为实现我们美好的中国梦而奋斗！</a:t>
            </a:r>
            <a:endParaRPr lang="en-US" altLang="zh-CN" sz="2100" dirty="0"/>
          </a:p>
          <a:p>
            <a:pPr algn="r"/>
            <a:r>
              <a:rPr lang="en-US" altLang="zh-CN" sz="1500" dirty="0"/>
              <a:t>——</a:t>
            </a:r>
            <a:r>
              <a:rPr lang="zh-CN" altLang="en-US" sz="1500" dirty="0"/>
              <a:t>张燕琪</a:t>
            </a:r>
            <a:endParaRPr lang="en-US" altLang="zh-CN" sz="1500" dirty="0"/>
          </a:p>
          <a:p>
            <a:endParaRPr lang="zh-CN" altLang="en-US" sz="1350" dirty="0"/>
          </a:p>
        </p:txBody>
      </p:sp>
    </p:spTree>
    <p:extLst>
      <p:ext uri="{BB962C8B-B14F-4D97-AF65-F5344CB8AC3E}">
        <p14:creationId xmlns:p14="http://schemas.microsoft.com/office/powerpoint/2010/main" val="40324907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DC13742-5005-47EB-8DA2-45FA909329BB}"/>
              </a:ext>
            </a:extLst>
          </p:cNvPr>
          <p:cNvSpPr>
            <a:spLocks noGrp="1"/>
          </p:cNvSpPr>
          <p:nvPr>
            <p:ph type="title"/>
          </p:nvPr>
        </p:nvSpPr>
        <p:spPr/>
        <p:txBody>
          <a:bodyPr/>
          <a:lstStyle/>
          <a:p>
            <a:r>
              <a:rPr lang="zh-CN" altLang="en-US" dirty="0">
                <a:latin typeface="华文楷体" panose="02010600040101010101" pitchFamily="2" charset="-122"/>
                <a:ea typeface="华文楷体" panose="02010600040101010101" pitchFamily="2" charset="-122"/>
              </a:rPr>
              <a:t>我在团队中的位置</a:t>
            </a:r>
            <a:r>
              <a:rPr lang="en-US" altLang="zh-CN" dirty="0">
                <a:latin typeface="华文楷体" panose="02010600040101010101" pitchFamily="2" charset="-122"/>
                <a:ea typeface="华文楷体" panose="02010600040101010101" pitchFamily="2" charset="-122"/>
              </a:rPr>
              <a:t>—</a:t>
            </a:r>
            <a:r>
              <a:rPr lang="zh-CN" altLang="en-US" dirty="0">
                <a:latin typeface="华文楷体" panose="02010600040101010101" pitchFamily="2" charset="-122"/>
                <a:ea typeface="华文楷体" panose="02010600040101010101" pitchFamily="2" charset="-122"/>
              </a:rPr>
              <a:t>姚姣</a:t>
            </a:r>
          </a:p>
        </p:txBody>
      </p:sp>
      <p:sp>
        <p:nvSpPr>
          <p:cNvPr id="3" name="内容占位符 2">
            <a:extLst>
              <a:ext uri="{FF2B5EF4-FFF2-40B4-BE49-F238E27FC236}">
                <a16:creationId xmlns:a16="http://schemas.microsoft.com/office/drawing/2014/main" xmlns="" id="{0CCA633D-842C-47DE-931E-264F8C16E9DA}"/>
              </a:ext>
            </a:extLst>
          </p:cNvPr>
          <p:cNvSpPr>
            <a:spLocks noGrp="1"/>
          </p:cNvSpPr>
          <p:nvPr>
            <p:ph idx="1"/>
          </p:nvPr>
        </p:nvSpPr>
        <p:spPr/>
        <p:txBody>
          <a:bodyPr>
            <a:normAutofit fontScale="92500" lnSpcReduction="20000"/>
          </a:bodyPr>
          <a:lstStyle/>
          <a:p>
            <a:pPr marL="0" indent="0">
              <a:buNone/>
            </a:pPr>
            <a:r>
              <a:rPr lang="zh-CN" altLang="en-US" dirty="0">
                <a:latin typeface="华文楷体" panose="02010600040101010101" pitchFamily="2" charset="-122"/>
                <a:ea typeface="华文楷体" panose="02010600040101010101" pitchFamily="2" charset="-122"/>
              </a:rPr>
              <a:t>       本人目前在做胰岛细胞分化及血友病治疗研究，这是课题组开辟的新方向，目前仍在探索阶段。</a:t>
            </a:r>
            <a:endParaRPr lang="en-US" altLang="zh-CN" dirty="0">
              <a:latin typeface="华文楷体" panose="02010600040101010101" pitchFamily="2" charset="-122"/>
              <a:ea typeface="华文楷体" panose="02010600040101010101" pitchFamily="2" charset="-122"/>
            </a:endParaRPr>
          </a:p>
          <a:p>
            <a:pPr marL="0" indent="0">
              <a:buNone/>
            </a:pPr>
            <a:r>
              <a:rPr lang="en-US" altLang="zh-CN" dirty="0">
                <a:latin typeface="华文楷体" panose="02010600040101010101" pitchFamily="2" charset="-122"/>
                <a:ea typeface="华文楷体" panose="02010600040101010101" pitchFamily="2" charset="-122"/>
              </a:rPr>
              <a:t>       </a:t>
            </a:r>
            <a:r>
              <a:rPr lang="zh-CN" altLang="en-US" dirty="0">
                <a:latin typeface="华文楷体" panose="02010600040101010101" pitchFamily="2" charset="-122"/>
                <a:ea typeface="华文楷体" panose="02010600040101010101" pitchFamily="2" charset="-122"/>
              </a:rPr>
              <a:t>平时在科研上遇到问题时，团队之间互相交流，互帮互助。</a:t>
            </a:r>
            <a:endParaRPr lang="en-US" altLang="zh-CN" dirty="0">
              <a:latin typeface="华文楷体" panose="02010600040101010101" pitchFamily="2" charset="-122"/>
              <a:ea typeface="华文楷体" panose="02010600040101010101" pitchFamily="2" charset="-122"/>
            </a:endParaRPr>
          </a:p>
          <a:p>
            <a:pPr marL="0" indent="0">
              <a:buNone/>
            </a:pPr>
            <a:r>
              <a:rPr lang="en-US" altLang="zh-CN" dirty="0">
                <a:latin typeface="华文楷体" panose="02010600040101010101" pitchFamily="2" charset="-122"/>
                <a:ea typeface="华文楷体" panose="02010600040101010101" pitchFamily="2" charset="-122"/>
              </a:rPr>
              <a:t>       </a:t>
            </a:r>
            <a:r>
              <a:rPr lang="zh-CN" altLang="en-US" dirty="0">
                <a:latin typeface="华文楷体" panose="02010600040101010101" pitchFamily="2" charset="-122"/>
                <a:ea typeface="华文楷体" panose="02010600040101010101" pitchFamily="2" charset="-122"/>
              </a:rPr>
              <a:t>在生活中，也会与大家一起计划活动，分享快乐。</a:t>
            </a:r>
            <a:endParaRPr lang="en-US" altLang="zh-CN" dirty="0">
              <a:latin typeface="华文楷体" panose="02010600040101010101" pitchFamily="2" charset="-122"/>
              <a:ea typeface="华文楷体" panose="02010600040101010101" pitchFamily="2" charset="-122"/>
            </a:endParaRPr>
          </a:p>
          <a:p>
            <a:pPr marL="0" indent="0">
              <a:buNone/>
            </a:pPr>
            <a:r>
              <a:rPr lang="en-US" altLang="zh-CN" dirty="0">
                <a:latin typeface="华文楷体" panose="02010600040101010101" pitchFamily="2" charset="-122"/>
                <a:ea typeface="华文楷体" panose="02010600040101010101" pitchFamily="2" charset="-122"/>
              </a:rPr>
              <a:t>       </a:t>
            </a:r>
            <a:r>
              <a:rPr lang="zh-CN" altLang="en-US" dirty="0">
                <a:latin typeface="华文楷体" panose="02010600040101010101" pitchFamily="2" charset="-122"/>
                <a:ea typeface="华文楷体" panose="02010600040101010101" pitchFamily="2" charset="-122"/>
              </a:rPr>
              <a:t>个人觉得自己在团队中的重要程度一般，自己还需加强团队意识，更加的融入大集体中。</a:t>
            </a:r>
            <a:endParaRPr lang="en-US" altLang="zh-CN" dirty="0">
              <a:latin typeface="华文楷体" panose="02010600040101010101" pitchFamily="2" charset="-122"/>
              <a:ea typeface="华文楷体" panose="02010600040101010101" pitchFamily="2" charset="-122"/>
            </a:endParaRPr>
          </a:p>
          <a:p>
            <a:pPr marL="0" indent="0">
              <a:buNone/>
            </a:pPr>
            <a:r>
              <a:rPr lang="en-US" altLang="zh-CN" dirty="0">
                <a:latin typeface="华文楷体" panose="02010600040101010101" pitchFamily="2" charset="-122"/>
                <a:ea typeface="华文楷体" panose="02010600040101010101" pitchFamily="2" charset="-122"/>
              </a:rPr>
              <a:t>  </a:t>
            </a:r>
            <a:endParaRPr lang="zh-CN" altLang="en-US"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4567077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67264" y="434914"/>
            <a:ext cx="4340165" cy="352167"/>
          </a:xfrm>
        </p:spPr>
        <p:txBody>
          <a:bodyPr>
            <a:noAutofit/>
          </a:bodyPr>
          <a:lstStyle/>
          <a:p>
            <a:pPr algn="l"/>
            <a:r>
              <a:rPr lang="zh-CN" altLang="en-US" sz="2400" dirty="0"/>
              <a:t>我在团队中的</a:t>
            </a:r>
            <a:r>
              <a:rPr lang="zh-CN" altLang="en-US" sz="2400" dirty="0" smtClean="0"/>
              <a:t>位置      翟治政</a:t>
            </a:r>
            <a:endParaRPr lang="zh-CN" altLang="en-US" sz="2400" dirty="0"/>
          </a:p>
        </p:txBody>
      </p:sp>
      <p:sp>
        <p:nvSpPr>
          <p:cNvPr id="3" name="副标题 2"/>
          <p:cNvSpPr>
            <a:spLocks noGrp="1"/>
          </p:cNvSpPr>
          <p:nvPr>
            <p:ph type="subTitle" idx="1"/>
          </p:nvPr>
        </p:nvSpPr>
        <p:spPr>
          <a:xfrm>
            <a:off x="667264" y="949876"/>
            <a:ext cx="7954222" cy="5567038"/>
          </a:xfrm>
        </p:spPr>
        <p:txBody>
          <a:bodyPr>
            <a:noAutofit/>
          </a:bodyPr>
          <a:lstStyle/>
          <a:p>
            <a:pPr algn="l"/>
            <a:r>
              <a:rPr lang="zh-CN" altLang="en-US" sz="1600" dirty="0"/>
              <a:t>         </a:t>
            </a:r>
            <a:r>
              <a:rPr lang="zh-CN" altLang="en-US" sz="1600" dirty="0">
                <a:solidFill>
                  <a:schemeClr val="tx1"/>
                </a:solidFill>
              </a:rPr>
              <a:t>我是潘组的一名技术员，跟着单永礼师兄做主要基因敲除方面的实验。同时在饲养潘组一部分的实验老鼠；  </a:t>
            </a:r>
            <a:endParaRPr lang="en-US" altLang="zh-CN" sz="1600" dirty="0">
              <a:solidFill>
                <a:schemeClr val="tx1"/>
              </a:solidFill>
            </a:endParaRPr>
          </a:p>
          <a:p>
            <a:pPr algn="l"/>
            <a:r>
              <a:rPr lang="en-US" altLang="zh-CN" sz="1600" dirty="0">
                <a:solidFill>
                  <a:schemeClr val="tx1"/>
                </a:solidFill>
              </a:rPr>
              <a:t>         </a:t>
            </a:r>
            <a:r>
              <a:rPr lang="zh-CN" altLang="en-US" sz="1600" dirty="0">
                <a:solidFill>
                  <a:schemeClr val="tx1"/>
                </a:solidFill>
              </a:rPr>
              <a:t>我在潘组的定位是</a:t>
            </a:r>
            <a:r>
              <a:rPr lang="zh-CN" altLang="en-US" sz="1600" dirty="0">
                <a:solidFill>
                  <a:srgbClr val="FF0000"/>
                </a:solidFill>
              </a:rPr>
              <a:t>基础技术支持</a:t>
            </a:r>
            <a:r>
              <a:rPr lang="zh-CN" altLang="en-US" sz="1600" dirty="0">
                <a:solidFill>
                  <a:schemeClr val="tx1"/>
                </a:solidFill>
              </a:rPr>
              <a:t>。</a:t>
            </a:r>
            <a:endParaRPr lang="en-US" altLang="zh-CN" sz="1600" dirty="0">
              <a:solidFill>
                <a:schemeClr val="tx1"/>
              </a:solidFill>
            </a:endParaRPr>
          </a:p>
          <a:p>
            <a:pPr algn="l"/>
            <a:r>
              <a:rPr lang="en-US" altLang="zh-CN" sz="1600" dirty="0">
                <a:solidFill>
                  <a:schemeClr val="tx1"/>
                </a:solidFill>
              </a:rPr>
              <a:t>         </a:t>
            </a:r>
            <a:endParaRPr lang="en-US" altLang="zh-CN" sz="1600" dirty="0" smtClean="0">
              <a:solidFill>
                <a:schemeClr val="tx1"/>
              </a:solidFill>
            </a:endParaRPr>
          </a:p>
          <a:p>
            <a:pPr algn="l"/>
            <a:r>
              <a:rPr lang="en-US" altLang="zh-CN" sz="1600" dirty="0">
                <a:solidFill>
                  <a:schemeClr val="tx1"/>
                </a:solidFill>
              </a:rPr>
              <a:t> </a:t>
            </a:r>
            <a:r>
              <a:rPr lang="en-US" altLang="zh-CN" sz="1600" dirty="0" smtClean="0">
                <a:solidFill>
                  <a:schemeClr val="tx1"/>
                </a:solidFill>
              </a:rPr>
              <a:t>        </a:t>
            </a:r>
            <a:r>
              <a:rPr lang="zh-CN" altLang="en-US" sz="1600" dirty="0" smtClean="0">
                <a:solidFill>
                  <a:schemeClr val="tx1"/>
                </a:solidFill>
              </a:rPr>
              <a:t>我</a:t>
            </a:r>
            <a:r>
              <a:rPr lang="zh-CN" altLang="en-US" sz="1600" dirty="0">
                <a:solidFill>
                  <a:schemeClr val="tx1"/>
                </a:solidFill>
              </a:rPr>
              <a:t>的职责和义务：我暂时主要负责的是构建载体和筛选电转成功的细胞，将正确的数据反馈给师兄。</a:t>
            </a:r>
            <a:endParaRPr lang="en-US" altLang="zh-CN" sz="1600" dirty="0">
              <a:solidFill>
                <a:schemeClr val="tx1"/>
              </a:solidFill>
            </a:endParaRPr>
          </a:p>
          <a:p>
            <a:pPr algn="l"/>
            <a:r>
              <a:rPr lang="en-US" altLang="zh-CN" sz="1600" dirty="0">
                <a:solidFill>
                  <a:schemeClr val="tx1"/>
                </a:solidFill>
              </a:rPr>
              <a:t>         </a:t>
            </a:r>
            <a:r>
              <a:rPr lang="zh-CN" altLang="en-US" sz="1600" dirty="0" smtClean="0">
                <a:solidFill>
                  <a:schemeClr val="tx1"/>
                </a:solidFill>
              </a:rPr>
              <a:t>在</a:t>
            </a:r>
            <a:r>
              <a:rPr lang="zh-CN" altLang="en-US" sz="1600" dirty="0">
                <a:solidFill>
                  <a:schemeClr val="tx1"/>
                </a:solidFill>
              </a:rPr>
              <a:t>动物方面，需要给组内提供生长状况良好的小鼠和相应所需的动物实验</a:t>
            </a:r>
            <a:endParaRPr lang="en-US" altLang="zh-CN" sz="1600" dirty="0">
              <a:solidFill>
                <a:schemeClr val="tx1"/>
              </a:solidFill>
            </a:endParaRPr>
          </a:p>
          <a:p>
            <a:pPr algn="l"/>
            <a:r>
              <a:rPr lang="en-US" altLang="zh-CN" sz="1600" dirty="0">
                <a:solidFill>
                  <a:schemeClr val="tx1"/>
                </a:solidFill>
              </a:rPr>
              <a:t>         </a:t>
            </a:r>
            <a:endParaRPr lang="en-US" altLang="zh-CN" sz="1600" dirty="0" smtClean="0">
              <a:solidFill>
                <a:schemeClr val="tx1"/>
              </a:solidFill>
            </a:endParaRPr>
          </a:p>
          <a:p>
            <a:pPr algn="l"/>
            <a:r>
              <a:rPr lang="en-US" altLang="zh-CN" sz="1600" dirty="0">
                <a:solidFill>
                  <a:schemeClr val="tx1"/>
                </a:solidFill>
              </a:rPr>
              <a:t> </a:t>
            </a:r>
            <a:r>
              <a:rPr lang="en-US" altLang="zh-CN" sz="1600" dirty="0" smtClean="0">
                <a:solidFill>
                  <a:schemeClr val="tx1"/>
                </a:solidFill>
              </a:rPr>
              <a:t>        </a:t>
            </a:r>
            <a:r>
              <a:rPr lang="zh-CN" altLang="en-US" sz="1600" dirty="0" smtClean="0">
                <a:solidFill>
                  <a:schemeClr val="tx1"/>
                </a:solidFill>
              </a:rPr>
              <a:t>我</a:t>
            </a:r>
            <a:r>
              <a:rPr lang="zh-CN" altLang="en-US" sz="1600" dirty="0">
                <a:solidFill>
                  <a:schemeClr val="tx1"/>
                </a:solidFill>
              </a:rPr>
              <a:t>的准备：知识学习，技术训练，沟通，思考</a:t>
            </a:r>
            <a:endParaRPr lang="en-US" altLang="zh-CN" sz="1600" dirty="0">
              <a:solidFill>
                <a:schemeClr val="tx1"/>
              </a:solidFill>
            </a:endParaRPr>
          </a:p>
          <a:p>
            <a:pPr algn="l"/>
            <a:endParaRPr lang="en-US" altLang="zh-CN" sz="1600" dirty="0">
              <a:solidFill>
                <a:schemeClr val="tx1"/>
              </a:solidFill>
            </a:endParaRPr>
          </a:p>
          <a:p>
            <a:pPr algn="l"/>
            <a:r>
              <a:rPr lang="en-US" altLang="zh-CN" sz="1600" dirty="0">
                <a:solidFill>
                  <a:schemeClr val="tx1"/>
                </a:solidFill>
              </a:rPr>
              <a:t>         </a:t>
            </a:r>
            <a:r>
              <a:rPr lang="zh-CN" altLang="en-US" sz="1600" dirty="0">
                <a:solidFill>
                  <a:schemeClr val="tx1"/>
                </a:solidFill>
              </a:rPr>
              <a:t>我的外在不足</a:t>
            </a:r>
            <a:r>
              <a:rPr lang="en-US" altLang="zh-CN" sz="1600" dirty="0">
                <a:solidFill>
                  <a:schemeClr val="tx1"/>
                </a:solidFill>
              </a:rPr>
              <a:t>:</a:t>
            </a:r>
            <a:r>
              <a:rPr lang="zh-CN" altLang="en-US" sz="1600" dirty="0">
                <a:solidFill>
                  <a:schemeClr val="tx1"/>
                </a:solidFill>
              </a:rPr>
              <a:t>基础知识不够（本科刚毕业）                                     </a:t>
            </a:r>
            <a:endParaRPr lang="en-US" altLang="zh-CN" sz="1600" dirty="0">
              <a:solidFill>
                <a:schemeClr val="tx1"/>
              </a:solidFill>
            </a:endParaRPr>
          </a:p>
          <a:p>
            <a:pPr algn="l"/>
            <a:r>
              <a:rPr lang="en-US" altLang="zh-CN" sz="1600" dirty="0">
                <a:solidFill>
                  <a:schemeClr val="tx1"/>
                </a:solidFill>
              </a:rPr>
              <a:t>                            </a:t>
            </a:r>
            <a:r>
              <a:rPr lang="en-US" altLang="zh-CN" sz="1600" dirty="0" smtClean="0">
                <a:solidFill>
                  <a:schemeClr val="tx1"/>
                </a:solidFill>
              </a:rPr>
              <a:t>        </a:t>
            </a:r>
            <a:r>
              <a:rPr lang="zh-CN" altLang="en-US" sz="1600" dirty="0" smtClean="0">
                <a:solidFill>
                  <a:schemeClr val="tx1"/>
                </a:solidFill>
              </a:rPr>
              <a:t>技术</a:t>
            </a:r>
            <a:r>
              <a:rPr lang="zh-CN" altLang="en-US" sz="1600" dirty="0">
                <a:solidFill>
                  <a:schemeClr val="tx1"/>
                </a:solidFill>
              </a:rPr>
              <a:t>适应度不够（新入职）</a:t>
            </a:r>
            <a:endParaRPr lang="en-US" altLang="zh-CN" sz="1600" dirty="0">
              <a:solidFill>
                <a:schemeClr val="tx1"/>
              </a:solidFill>
            </a:endParaRPr>
          </a:p>
          <a:p>
            <a:pPr algn="l"/>
            <a:r>
              <a:rPr lang="en-US" altLang="zh-CN" sz="1600" dirty="0">
                <a:solidFill>
                  <a:schemeClr val="tx1"/>
                </a:solidFill>
              </a:rPr>
              <a:t>                           </a:t>
            </a:r>
            <a:r>
              <a:rPr lang="en-US" altLang="zh-CN" sz="1600" dirty="0" smtClean="0">
                <a:solidFill>
                  <a:schemeClr val="tx1"/>
                </a:solidFill>
              </a:rPr>
              <a:t>          </a:t>
            </a:r>
            <a:r>
              <a:rPr lang="zh-CN" altLang="en-US" sz="1600" dirty="0">
                <a:solidFill>
                  <a:schemeClr val="tx1"/>
                </a:solidFill>
              </a:rPr>
              <a:t>所准备的技术施展缺乏</a:t>
            </a:r>
            <a:endParaRPr lang="en-US" altLang="zh-CN" sz="1600" dirty="0">
              <a:solidFill>
                <a:schemeClr val="tx1"/>
              </a:solidFill>
            </a:endParaRPr>
          </a:p>
          <a:p>
            <a:pPr algn="l"/>
            <a:endParaRPr lang="en-US" altLang="zh-CN" sz="1600" dirty="0">
              <a:solidFill>
                <a:schemeClr val="tx1"/>
              </a:solidFill>
            </a:endParaRPr>
          </a:p>
          <a:p>
            <a:pPr algn="l"/>
            <a:r>
              <a:rPr lang="en-US" altLang="zh-CN" sz="1600" dirty="0">
                <a:solidFill>
                  <a:schemeClr val="tx1"/>
                </a:solidFill>
              </a:rPr>
              <a:t>          </a:t>
            </a:r>
            <a:r>
              <a:rPr lang="zh-CN" altLang="en-US" sz="1600" dirty="0">
                <a:solidFill>
                  <a:schemeClr val="tx1"/>
                </a:solidFill>
              </a:rPr>
              <a:t>我未来的计划目标</a:t>
            </a:r>
            <a:r>
              <a:rPr lang="zh-CN" altLang="en-US" sz="1600" dirty="0" smtClean="0">
                <a:solidFill>
                  <a:schemeClr val="tx1"/>
                </a:solidFill>
              </a:rPr>
              <a:t>：</a:t>
            </a:r>
            <a:endParaRPr lang="en-US" altLang="zh-CN" sz="1600" dirty="0" smtClean="0">
              <a:solidFill>
                <a:schemeClr val="tx1"/>
              </a:solidFill>
            </a:endParaRPr>
          </a:p>
          <a:p>
            <a:pPr algn="l"/>
            <a:r>
              <a:rPr lang="zh-CN" altLang="en-US" sz="1600" dirty="0" smtClean="0">
                <a:solidFill>
                  <a:schemeClr val="tx1"/>
                </a:solidFill>
              </a:rPr>
              <a:t>一</a:t>
            </a:r>
            <a:r>
              <a:rPr lang="zh-CN" altLang="en-US" sz="1600" dirty="0">
                <a:solidFill>
                  <a:schemeClr val="tx1"/>
                </a:solidFill>
              </a:rPr>
              <a:t>、努力学习相关师兄课题的一些理论知识，做到除实验外能跟师兄更有效沟通</a:t>
            </a:r>
            <a:r>
              <a:rPr lang="zh-CN" altLang="en-US" sz="1600" dirty="0" smtClean="0">
                <a:solidFill>
                  <a:schemeClr val="tx1"/>
                </a:solidFill>
              </a:rPr>
              <a:t>探讨；</a:t>
            </a:r>
            <a:endParaRPr lang="en-US" altLang="zh-CN" sz="1600" dirty="0">
              <a:solidFill>
                <a:schemeClr val="tx1"/>
              </a:solidFill>
            </a:endParaRPr>
          </a:p>
          <a:p>
            <a:pPr algn="l"/>
            <a:r>
              <a:rPr lang="zh-CN" altLang="en-US" sz="1600" dirty="0" smtClean="0">
                <a:solidFill>
                  <a:schemeClr val="tx1"/>
                </a:solidFill>
              </a:rPr>
              <a:t>二</a:t>
            </a:r>
            <a:r>
              <a:rPr lang="zh-CN" altLang="en-US" sz="1600" dirty="0">
                <a:solidFill>
                  <a:schemeClr val="tx1"/>
                </a:solidFill>
              </a:rPr>
              <a:t>、多接触同组的师兄师姐，向他们了解和学习他们的课题及一些</a:t>
            </a:r>
            <a:r>
              <a:rPr lang="zh-CN" altLang="en-US" sz="1600" dirty="0" smtClean="0">
                <a:solidFill>
                  <a:schemeClr val="tx1"/>
                </a:solidFill>
              </a:rPr>
              <a:t>实验；</a:t>
            </a:r>
            <a:endParaRPr lang="en-US" altLang="zh-CN" sz="1600" dirty="0">
              <a:solidFill>
                <a:schemeClr val="tx1"/>
              </a:solidFill>
            </a:endParaRPr>
          </a:p>
          <a:p>
            <a:pPr algn="l"/>
            <a:r>
              <a:rPr lang="zh-CN" altLang="en-US" sz="1600" dirty="0" smtClean="0">
                <a:solidFill>
                  <a:schemeClr val="tx1"/>
                </a:solidFill>
              </a:rPr>
              <a:t>三</a:t>
            </a:r>
            <a:r>
              <a:rPr lang="zh-CN" altLang="en-US" sz="1600" dirty="0">
                <a:solidFill>
                  <a:schemeClr val="tx1"/>
                </a:solidFill>
              </a:rPr>
              <a:t>、加强学习文化知识，提高自己，努力做到能够提供更全面的技术支持和理论</a:t>
            </a:r>
            <a:r>
              <a:rPr lang="zh-CN" altLang="en-US" sz="1600" dirty="0" smtClean="0">
                <a:solidFill>
                  <a:schemeClr val="tx1"/>
                </a:solidFill>
              </a:rPr>
              <a:t>知识。</a:t>
            </a:r>
            <a:endParaRPr lang="zh-CN" altLang="en-US" sz="1600" dirty="0">
              <a:solidFill>
                <a:schemeClr val="tx1"/>
              </a:solidFill>
            </a:endParaRPr>
          </a:p>
        </p:txBody>
      </p:sp>
    </p:spTree>
    <p:extLst>
      <p:ext uri="{BB962C8B-B14F-4D97-AF65-F5344CB8AC3E}">
        <p14:creationId xmlns:p14="http://schemas.microsoft.com/office/powerpoint/2010/main" val="35127717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view (1).jpg"/>
          <p:cNvPicPr>
            <a:picLocks noChangeAspect="1"/>
          </p:cNvPicPr>
          <p:nvPr/>
        </p:nvPicPr>
        <p:blipFill>
          <a:blip r:embed="rId2"/>
          <a:stretch>
            <a:fillRect/>
          </a:stretch>
        </p:blipFill>
        <p:spPr>
          <a:xfrm>
            <a:off x="0" y="0"/>
            <a:ext cx="9144000" cy="6858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标题 1"/>
          <p:cNvSpPr>
            <a:spLocks noGrp="1"/>
          </p:cNvSpPr>
          <p:nvPr>
            <p:ph type="ctrTitle"/>
          </p:nvPr>
        </p:nvSpPr>
        <p:spPr>
          <a:xfrm>
            <a:off x="-857288" y="-71438"/>
            <a:ext cx="7772400" cy="1357298"/>
          </a:xfrm>
        </p:spPr>
        <p:txBody>
          <a:bodyPr>
            <a:normAutofit/>
          </a:bodyPr>
          <a:lstStyle/>
          <a:p>
            <a:r>
              <a:rPr lang="zh-CN" altLang="en-US" sz="5400" b="1" dirty="0" smtClean="0">
                <a:solidFill>
                  <a:schemeClr val="bg1"/>
                </a:solidFill>
              </a:rPr>
              <a:t>我在团队中的位置</a:t>
            </a:r>
            <a:endParaRPr lang="zh-CN" altLang="en-US" sz="5400" b="1" dirty="0">
              <a:solidFill>
                <a:schemeClr val="bg1"/>
              </a:solidFill>
            </a:endParaRPr>
          </a:p>
        </p:txBody>
      </p:sp>
      <p:sp>
        <p:nvSpPr>
          <p:cNvPr id="3" name="副标题 2"/>
          <p:cNvSpPr>
            <a:spLocks noGrp="1"/>
          </p:cNvSpPr>
          <p:nvPr>
            <p:ph type="subTitle" idx="1"/>
          </p:nvPr>
        </p:nvSpPr>
        <p:spPr>
          <a:xfrm>
            <a:off x="785786" y="1071546"/>
            <a:ext cx="6500858" cy="4714908"/>
          </a:xfrm>
        </p:spPr>
        <p:txBody>
          <a:bodyPr>
            <a:normAutofit/>
          </a:bodyPr>
          <a:lstStyle/>
          <a:p>
            <a:r>
              <a:rPr lang="zh-CN" altLang="en-US" kern="0" dirty="0" smtClean="0">
                <a:solidFill>
                  <a:srgbClr val="FFFF00"/>
                </a:solidFill>
              </a:rPr>
              <a:t> 作为基层党员，要发扬螺丝钉精神，在实验及生活中应从细节着手，切记眼高手低。每个学生党员，在实验室是实验室的一份子，在支部是支部的一份子，在班级是班级的一份子，每个党员都要履行自己的义务，合理使用自己的权利，在组织生活上积极举动</a:t>
            </a:r>
            <a:r>
              <a:rPr lang="en-US" altLang="zh-CN" kern="0" dirty="0" smtClean="0">
                <a:solidFill>
                  <a:srgbClr val="FFFF00"/>
                </a:solidFill>
              </a:rPr>
              <a:t>.</a:t>
            </a:r>
          </a:p>
          <a:p>
            <a:endParaRPr lang="en-US" altLang="zh-CN" kern="0" dirty="0" smtClean="0">
              <a:solidFill>
                <a:srgbClr val="FFFF00"/>
              </a:solidFill>
            </a:endParaRPr>
          </a:p>
        </p:txBody>
      </p:sp>
      <p:pic>
        <p:nvPicPr>
          <p:cNvPr id="6" name="图片 5" descr="176f000d7a916a6fe972.gif"/>
          <p:cNvPicPr>
            <a:picLocks noChangeAspect="1"/>
          </p:cNvPicPr>
          <p:nvPr/>
        </p:nvPicPr>
        <p:blipFill>
          <a:blip r:embed="rId3"/>
          <a:stretch>
            <a:fillRect/>
          </a:stretch>
        </p:blipFill>
        <p:spPr>
          <a:xfrm>
            <a:off x="6929486" y="0"/>
            <a:ext cx="2214514" cy="1800214"/>
          </a:xfrm>
          <a:prstGeom prst="rect">
            <a:avLst/>
          </a:prstGeom>
          <a:effectLst>
            <a:softEdge rad="635000"/>
          </a:effectLst>
        </p:spPr>
      </p:pic>
      <p:pic>
        <p:nvPicPr>
          <p:cNvPr id="5" name="图片 4" descr="1457185566506.jpg"/>
          <p:cNvPicPr>
            <a:picLocks noChangeAspect="1"/>
          </p:cNvPicPr>
          <p:nvPr/>
        </p:nvPicPr>
        <p:blipFill>
          <a:blip r:embed="rId4">
            <a:lum contrast="59000"/>
          </a:blip>
          <a:stretch>
            <a:fillRect/>
          </a:stretch>
        </p:blipFill>
        <p:spPr>
          <a:xfrm>
            <a:off x="-32" y="4714884"/>
            <a:ext cx="1928826" cy="212516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glow rad="101600">
              <a:schemeClr val="accent6">
                <a:satMod val="175000"/>
                <a:alpha val="40000"/>
              </a:schemeClr>
            </a:glow>
            <a:outerShdw blurRad="76200" dir="13500000" sy="23000" kx="1200000" algn="br" rotWithShape="0">
              <a:prstClr val="black">
                <a:alpha val="20000"/>
              </a:prstClr>
            </a:outerShdw>
            <a:softEdge rad="31750"/>
          </a:effectLst>
        </p:spPr>
      </p:pic>
      <p:sp>
        <p:nvSpPr>
          <p:cNvPr id="7" name="标题 1"/>
          <p:cNvSpPr txBox="1">
            <a:spLocks/>
          </p:cNvSpPr>
          <p:nvPr/>
        </p:nvSpPr>
        <p:spPr>
          <a:xfrm>
            <a:off x="2627784" y="5877272"/>
            <a:ext cx="3384376" cy="8306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600" dirty="0" smtClean="0"/>
              <a:t>我在团队中的位置</a:t>
            </a:r>
            <a:r>
              <a:rPr lang="en-US" altLang="zh-CN" sz="1600" dirty="0" smtClean="0"/>
              <a:t/>
            </a:r>
            <a:br>
              <a:rPr lang="en-US" altLang="zh-CN" sz="1600" dirty="0" smtClean="0"/>
            </a:br>
            <a:r>
              <a:rPr lang="zh-CN" altLang="en-US" sz="1600" dirty="0" smtClean="0"/>
              <a:t>顾晓彤</a:t>
            </a:r>
            <a:endParaRPr lang="zh-CN" altLang="en-US" sz="1600" dirty="0"/>
          </a:p>
        </p:txBody>
      </p:sp>
    </p:spTree>
    <p:extLst>
      <p:ext uri="{BB962C8B-B14F-4D97-AF65-F5344CB8AC3E}">
        <p14:creationId xmlns:p14="http://schemas.microsoft.com/office/powerpoint/2010/main" val="31745213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11560" y="260648"/>
            <a:ext cx="7772400" cy="1470025"/>
          </a:xfrm>
        </p:spPr>
        <p:txBody>
          <a:bodyPr/>
          <a:lstStyle/>
          <a:p>
            <a:r>
              <a:rPr lang="zh-CN" altLang="en-US" dirty="0"/>
              <a:t>我在团队中的位置</a:t>
            </a:r>
            <a:br>
              <a:rPr lang="zh-CN" altLang="en-US" dirty="0"/>
            </a:br>
            <a:r>
              <a:rPr lang="zh-CN" altLang="en-US" dirty="0" smtClean="0"/>
              <a:t>李鹏</a:t>
            </a:r>
            <a:endParaRPr lang="zh-CN" altLang="en-US" dirty="0"/>
          </a:p>
        </p:txBody>
      </p:sp>
      <p:sp>
        <p:nvSpPr>
          <p:cNvPr id="3" name="副标题 2"/>
          <p:cNvSpPr>
            <a:spLocks noGrp="1"/>
          </p:cNvSpPr>
          <p:nvPr>
            <p:ph type="subTitle" idx="1"/>
          </p:nvPr>
        </p:nvSpPr>
        <p:spPr>
          <a:xfrm>
            <a:off x="1259632" y="2204864"/>
            <a:ext cx="7344816" cy="3240360"/>
          </a:xfrm>
        </p:spPr>
        <p:txBody>
          <a:bodyPr>
            <a:normAutofit/>
          </a:bodyPr>
          <a:lstStyle/>
          <a:p>
            <a:r>
              <a:rPr lang="en-US" altLang="zh-CN" dirty="0" smtClean="0"/>
              <a:t>        1</a:t>
            </a:r>
            <a:r>
              <a:rPr lang="en-US" altLang="zh-CN" dirty="0"/>
              <a:t>.</a:t>
            </a:r>
            <a:r>
              <a:rPr lang="zh-CN" altLang="en-US" dirty="0" smtClean="0"/>
              <a:t>司机   </a:t>
            </a:r>
            <a:r>
              <a:rPr lang="en-US" altLang="zh-CN" dirty="0" smtClean="0"/>
              <a:t>     </a:t>
            </a:r>
            <a:r>
              <a:rPr lang="zh-CN" altLang="en-US" dirty="0" smtClean="0"/>
              <a:t>把握研究方向</a:t>
            </a:r>
            <a:r>
              <a:rPr lang="zh-CN" altLang="en-US" dirty="0"/>
              <a:t>，找准</a:t>
            </a:r>
            <a:r>
              <a:rPr lang="zh-CN" altLang="en-US" dirty="0" smtClean="0"/>
              <a:t>目标</a:t>
            </a:r>
            <a:endParaRPr lang="en-US" altLang="zh-CN" dirty="0" smtClean="0"/>
          </a:p>
          <a:p>
            <a:r>
              <a:rPr lang="en-US" altLang="zh-CN" dirty="0" smtClean="0"/>
              <a:t>2</a:t>
            </a:r>
            <a:r>
              <a:rPr lang="en-US" altLang="zh-CN" dirty="0"/>
              <a:t>.</a:t>
            </a:r>
            <a:r>
              <a:rPr lang="zh-CN" altLang="en-US" dirty="0" smtClean="0"/>
              <a:t>指挥家   统筹全局</a:t>
            </a:r>
            <a:r>
              <a:rPr lang="zh-CN" altLang="en-US" dirty="0"/>
              <a:t>，协同作战 </a:t>
            </a:r>
          </a:p>
          <a:p>
            <a:r>
              <a:rPr lang="en-US" altLang="zh-CN" dirty="0"/>
              <a:t>3.</a:t>
            </a:r>
            <a:r>
              <a:rPr lang="zh-CN" altLang="en-US" dirty="0" smtClean="0"/>
              <a:t>教练</a:t>
            </a:r>
            <a:r>
              <a:rPr lang="en-US" altLang="zh-CN" dirty="0" smtClean="0"/>
              <a:t>       </a:t>
            </a:r>
            <a:r>
              <a:rPr lang="zh-CN" altLang="en-US" dirty="0" smtClean="0"/>
              <a:t>了解</a:t>
            </a:r>
            <a:r>
              <a:rPr lang="zh-CN" altLang="en-US" dirty="0"/>
              <a:t>成员，发挥</a:t>
            </a:r>
            <a:r>
              <a:rPr lang="zh-CN" altLang="en-US" dirty="0" smtClean="0"/>
              <a:t>优势</a:t>
            </a:r>
            <a:endParaRPr lang="en-US" altLang="zh-CN" dirty="0"/>
          </a:p>
          <a:p>
            <a:r>
              <a:rPr lang="en-US" altLang="zh-CN" dirty="0" smtClean="0"/>
              <a:t> 4</a:t>
            </a:r>
            <a:r>
              <a:rPr lang="en-US" altLang="zh-CN" dirty="0"/>
              <a:t>.</a:t>
            </a:r>
            <a:r>
              <a:rPr lang="zh-CN" altLang="en-US" dirty="0" smtClean="0"/>
              <a:t>垃圾桶</a:t>
            </a:r>
            <a:r>
              <a:rPr lang="en-US" altLang="zh-CN" dirty="0" smtClean="0"/>
              <a:t>    </a:t>
            </a:r>
            <a:r>
              <a:rPr lang="zh-CN" altLang="en-US" dirty="0" smtClean="0"/>
              <a:t>化解</a:t>
            </a:r>
            <a:r>
              <a:rPr lang="zh-CN" altLang="en-US" dirty="0"/>
              <a:t>消极，再接再励 </a:t>
            </a:r>
          </a:p>
          <a:p>
            <a:endParaRPr lang="zh-CN" altLang="en-US" dirty="0"/>
          </a:p>
        </p:txBody>
      </p:sp>
    </p:spTree>
    <p:extLst>
      <p:ext uri="{BB962C8B-B14F-4D97-AF65-F5344CB8AC3E}">
        <p14:creationId xmlns:p14="http://schemas.microsoft.com/office/powerpoint/2010/main" val="2295243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an\Desktop\94b1OOOPIC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412776"/>
            <a:ext cx="4968552" cy="4968552"/>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395536" y="836712"/>
            <a:ext cx="8424936"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40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我是一颗螺丝钉，哪里需要哪里钉</a:t>
            </a:r>
            <a:endParaRPr lang="zh-CN" altLang="en-US" sz="40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标题 1"/>
          <p:cNvSpPr txBox="1">
            <a:spLocks/>
          </p:cNvSpPr>
          <p:nvPr/>
        </p:nvSpPr>
        <p:spPr>
          <a:xfrm>
            <a:off x="5652120" y="5877272"/>
            <a:ext cx="3384376" cy="8306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600" dirty="0" smtClean="0"/>
              <a:t>我在团队中的位置</a:t>
            </a:r>
            <a:r>
              <a:rPr lang="en-US" altLang="zh-CN" sz="1600" dirty="0" smtClean="0"/>
              <a:t/>
            </a:r>
            <a:br>
              <a:rPr lang="en-US" altLang="zh-CN" sz="1600" dirty="0" smtClean="0"/>
            </a:br>
            <a:r>
              <a:rPr lang="zh-CN" altLang="en-US" sz="1600" dirty="0" smtClean="0"/>
              <a:t>颜泉梅</a:t>
            </a:r>
            <a:r>
              <a:rPr lang="en-US" altLang="zh-CN" sz="1600" dirty="0" smtClean="0"/>
              <a:t/>
            </a:r>
            <a:br>
              <a:rPr lang="en-US" altLang="zh-CN" sz="1600" dirty="0" smtClean="0"/>
            </a:br>
            <a:r>
              <a:rPr lang="en-US" altLang="zh-CN" sz="1600" dirty="0" smtClean="0"/>
              <a:t>20171101</a:t>
            </a:r>
            <a:endParaRPr lang="zh-CN" altLang="en-US" sz="1600" dirty="0"/>
          </a:p>
        </p:txBody>
      </p:sp>
    </p:spTree>
    <p:extLst>
      <p:ext uri="{BB962C8B-B14F-4D97-AF65-F5344CB8AC3E}">
        <p14:creationId xmlns:p14="http://schemas.microsoft.com/office/powerpoint/2010/main" val="11527438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33770" y="620688"/>
            <a:ext cx="8302725" cy="1470025"/>
          </a:xfrm>
        </p:spPr>
        <p:txBody>
          <a:bodyPr>
            <a:normAutofit fontScale="90000"/>
          </a:bodyPr>
          <a:lstStyle/>
          <a:p>
            <a:r>
              <a:rPr lang="zh-CN" altLang="en-US" dirty="0" smtClean="0">
                <a:latin typeface="幼圆" panose="02010509060101010101" pitchFamily="49" charset="-122"/>
                <a:ea typeface="幼圆" panose="02010509060101010101" pitchFamily="49" charset="-122"/>
              </a:rPr>
              <a:t>我在团队中的位置</a:t>
            </a:r>
            <a:r>
              <a:rPr lang="en-US" altLang="zh-CN" dirty="0" smtClean="0">
                <a:latin typeface="幼圆" panose="02010509060101010101" pitchFamily="49" charset="-122"/>
                <a:ea typeface="幼圆" panose="02010509060101010101" pitchFamily="49" charset="-122"/>
              </a:rPr>
              <a:t/>
            </a:r>
            <a:br>
              <a:rPr lang="en-US" altLang="zh-CN" dirty="0" smtClean="0">
                <a:latin typeface="幼圆" panose="02010509060101010101" pitchFamily="49" charset="-122"/>
                <a:ea typeface="幼圆" panose="02010509060101010101" pitchFamily="49" charset="-122"/>
              </a:rPr>
            </a:br>
            <a:r>
              <a:rPr lang="en-US" altLang="zh-CN" dirty="0" smtClean="0">
                <a:latin typeface="幼圆" panose="02010509060101010101" pitchFamily="49" charset="-122"/>
                <a:ea typeface="幼圆" panose="02010509060101010101" pitchFamily="49" charset="-122"/>
              </a:rPr>
              <a:t>          ——</a:t>
            </a:r>
            <a:r>
              <a:rPr lang="zh-CN" altLang="en-US" dirty="0">
                <a:latin typeface="幼圆" panose="02010509060101010101" pitchFamily="49" charset="-122"/>
                <a:ea typeface="幼圆" panose="02010509060101010101" pitchFamily="49" charset="-122"/>
              </a:rPr>
              <a:t>团队管理的执行者</a:t>
            </a:r>
            <a:br>
              <a:rPr lang="zh-CN" altLang="en-US" dirty="0">
                <a:latin typeface="幼圆" panose="02010509060101010101" pitchFamily="49" charset="-122"/>
                <a:ea typeface="幼圆" panose="02010509060101010101" pitchFamily="49" charset="-122"/>
              </a:rPr>
            </a:br>
            <a:r>
              <a:rPr lang="en-US" altLang="zh-CN" dirty="0" smtClean="0">
                <a:latin typeface="幼圆" panose="02010509060101010101" pitchFamily="49" charset="-122"/>
                <a:ea typeface="幼圆" panose="02010509060101010101" pitchFamily="49" charset="-122"/>
              </a:rPr>
              <a:t/>
            </a:r>
            <a:br>
              <a:rPr lang="en-US" altLang="zh-CN" dirty="0" smtClean="0">
                <a:latin typeface="幼圆" panose="02010509060101010101" pitchFamily="49" charset="-122"/>
                <a:ea typeface="幼圆" panose="02010509060101010101" pitchFamily="49" charset="-122"/>
              </a:rPr>
            </a:br>
            <a:endParaRPr lang="zh-CN" altLang="en-US" dirty="0">
              <a:latin typeface="幼圆" panose="02010509060101010101" pitchFamily="49" charset="-122"/>
              <a:ea typeface="幼圆" panose="02010509060101010101" pitchFamily="49" charset="-122"/>
            </a:endParaRPr>
          </a:p>
        </p:txBody>
      </p:sp>
      <p:pic>
        <p:nvPicPr>
          <p:cNvPr id="1026" name="Picture 2" descr="http://img.mp.itc.cn/upload/20160820/f2ec4f4ccd574b7d9abdecb9a7b36948_th.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6400" y="1566809"/>
            <a:ext cx="3552329" cy="35523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11960" y="5733256"/>
            <a:ext cx="2592288" cy="646331"/>
          </a:xfrm>
          <a:prstGeom prst="rect">
            <a:avLst/>
          </a:prstGeom>
          <a:noFill/>
        </p:spPr>
        <p:txBody>
          <a:bodyPr wrap="square" rtlCol="0">
            <a:spAutoFit/>
          </a:bodyPr>
          <a:lstStyle/>
          <a:p>
            <a:r>
              <a:rPr lang="zh-CN" altLang="en-US" sz="3600" dirty="0" smtClean="0">
                <a:latin typeface="幼圆" panose="02010509060101010101" pitchFamily="49" charset="-122"/>
                <a:ea typeface="幼圆" panose="02010509060101010101" pitchFamily="49" charset="-122"/>
              </a:rPr>
              <a:t>王素娜</a:t>
            </a:r>
            <a:endParaRPr lang="en-US" altLang="zh-CN" sz="3600" dirty="0" smtClean="0">
              <a:latin typeface="幼圆" panose="02010509060101010101" pitchFamily="49" charset="-122"/>
              <a:ea typeface="幼圆" panose="02010509060101010101" pitchFamily="49" charset="-122"/>
            </a:endParaRPr>
          </a:p>
        </p:txBody>
      </p:sp>
    </p:spTree>
    <p:extLst>
      <p:ext uri="{BB962C8B-B14F-4D97-AF65-F5344CB8AC3E}">
        <p14:creationId xmlns:p14="http://schemas.microsoft.com/office/powerpoint/2010/main" val="603556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404664"/>
            <a:ext cx="9144000" cy="6453336"/>
          </a:xfrm>
        </p:spPr>
        <p:txBody>
          <a:bodyPr>
            <a:normAutofit fontScale="92500" lnSpcReduction="10000"/>
          </a:bodyPr>
          <a:lstStyle/>
          <a:p>
            <a:pPr marL="0" indent="0" fontAlgn="base">
              <a:spcAft>
                <a:spcPct val="0"/>
              </a:spcAft>
              <a:buNone/>
              <a:defRPr/>
            </a:pPr>
            <a:r>
              <a:rPr lang="zh-CN" altLang="en-US" sz="3900" b="1" dirty="0">
                <a:solidFill>
                  <a:srgbClr val="000000"/>
                </a:solidFill>
                <a:effectLst>
                  <a:outerShdw blurRad="38100" dist="38100" dir="2700000" algn="tl">
                    <a:srgbClr val="C0C0C0"/>
                  </a:outerShdw>
                </a:effectLst>
                <a:latin typeface="Arial" charset="0"/>
                <a:sym typeface="Webdings" pitchFamily="18" charset="2"/>
              </a:rPr>
              <a:t>刘兴国</a:t>
            </a:r>
            <a:r>
              <a:rPr lang="zh-CN" altLang="en-US" sz="2800" dirty="0">
                <a:solidFill>
                  <a:srgbClr val="000000"/>
                </a:solidFill>
                <a:effectLst>
                  <a:outerShdw blurRad="38100" dist="38100" dir="2700000" algn="tl">
                    <a:srgbClr val="C0C0C0"/>
                  </a:outerShdw>
                </a:effectLst>
                <a:latin typeface="Arial" charset="0"/>
                <a:sym typeface="Webdings" pitchFamily="18" charset="2"/>
              </a:rPr>
              <a:t>  </a:t>
            </a:r>
            <a:r>
              <a:rPr lang="zh-CN" altLang="en-US" sz="3500" b="1" dirty="0">
                <a:solidFill>
                  <a:srgbClr val="000000"/>
                </a:solidFill>
                <a:latin typeface="Arial" charset="0"/>
                <a:sym typeface="Webdings" pitchFamily="18" charset="2"/>
              </a:rPr>
              <a:t>研究员，</a:t>
            </a:r>
            <a:r>
              <a:rPr lang="en-US" altLang="zh-CN" sz="3500" b="1" dirty="0">
                <a:solidFill>
                  <a:srgbClr val="000000"/>
                </a:solidFill>
                <a:latin typeface="Arial" charset="0"/>
                <a:sym typeface="Webdings" pitchFamily="18" charset="2"/>
              </a:rPr>
              <a:t>PI</a:t>
            </a:r>
            <a:r>
              <a:rPr lang="zh-CN" altLang="en-US" sz="3500" b="1" dirty="0">
                <a:solidFill>
                  <a:srgbClr val="000000"/>
                </a:solidFill>
                <a:latin typeface="Arial" charset="0"/>
                <a:sym typeface="Webdings" pitchFamily="18" charset="2"/>
              </a:rPr>
              <a:t>， 博导</a:t>
            </a:r>
            <a:endParaRPr lang="en-US" altLang="zh-CN" sz="3500" b="1" dirty="0">
              <a:solidFill>
                <a:srgbClr val="000000"/>
              </a:solidFill>
              <a:latin typeface="Arial" charset="0"/>
              <a:sym typeface="Webdings" pitchFamily="18" charset="2"/>
            </a:endParaRPr>
          </a:p>
          <a:p>
            <a:pPr marL="0" indent="0">
              <a:buNone/>
              <a:defRPr/>
            </a:pPr>
            <a:r>
              <a:rPr lang="zh-CN" altLang="en-US" sz="2600" b="1" dirty="0" smtClean="0">
                <a:effectLst>
                  <a:outerShdw blurRad="38100" dist="38100" dir="2700000" algn="tl">
                    <a:srgbClr val="C0C0C0"/>
                  </a:outerShdw>
                </a:effectLst>
                <a:latin typeface="华文隶书" pitchFamily="2" charset="-122"/>
                <a:ea typeface="华文隶书" pitchFamily="2" charset="-122"/>
                <a:sym typeface="Webdings" pitchFamily="18" charset="2"/>
              </a:rPr>
              <a:t>荣誉</a:t>
            </a:r>
            <a:r>
              <a:rPr lang="zh-CN" altLang="en-US" sz="2600" b="1" dirty="0">
                <a:effectLst>
                  <a:outerShdw blurRad="38100" dist="38100" dir="2700000" algn="tl">
                    <a:srgbClr val="C0C0C0"/>
                  </a:outerShdw>
                </a:effectLst>
                <a:latin typeface="华文隶书" pitchFamily="2" charset="-122"/>
                <a:ea typeface="华文隶书" pitchFamily="2" charset="-122"/>
                <a:sym typeface="Webdings" pitchFamily="18" charset="2"/>
              </a:rPr>
              <a:t>称号</a:t>
            </a:r>
            <a:r>
              <a:rPr lang="zh-CN" altLang="en-US" sz="2600" b="1" dirty="0" smtClean="0">
                <a:effectLst>
                  <a:outerShdw blurRad="38100" dist="38100" dir="2700000" algn="tl">
                    <a:srgbClr val="C0C0C0"/>
                  </a:outerShdw>
                </a:effectLst>
                <a:latin typeface="华文隶书" pitchFamily="2" charset="-122"/>
                <a:ea typeface="华文隶书" pitchFamily="2" charset="-122"/>
                <a:sym typeface="Webdings" pitchFamily="18" charset="2"/>
              </a:rPr>
              <a:t>：</a:t>
            </a:r>
            <a:endParaRPr lang="en-US" altLang="zh-CN" sz="2600" b="1" dirty="0" smtClean="0">
              <a:effectLst>
                <a:outerShdw blurRad="38100" dist="38100" dir="2700000" algn="tl">
                  <a:srgbClr val="C0C0C0"/>
                </a:outerShdw>
              </a:effectLst>
              <a:latin typeface="华文隶书" pitchFamily="2" charset="-122"/>
              <a:ea typeface="华文隶书" pitchFamily="2" charset="-122"/>
              <a:sym typeface="Webdings" pitchFamily="18" charset="2"/>
            </a:endParaRPr>
          </a:p>
          <a:p>
            <a:pPr>
              <a:lnSpc>
                <a:spcPts val="2500"/>
              </a:lnSpc>
              <a:spcAft>
                <a:spcPts val="600"/>
              </a:spcAft>
              <a:buFont typeface="Wingdings" charset="2"/>
              <a:buChar char="Ø"/>
            </a:pPr>
            <a:r>
              <a:rPr kumimoji="1" lang="zh-CN" altLang="en-US" sz="2800" b="1" dirty="0" smtClean="0">
                <a:latin typeface="微软雅黑"/>
                <a:ea typeface="微软雅黑"/>
                <a:cs typeface="微软雅黑"/>
              </a:rPr>
              <a:t>长江</a:t>
            </a:r>
            <a:r>
              <a:rPr kumimoji="1" lang="zh-CN" altLang="en-US" sz="2800" b="1" dirty="0">
                <a:latin typeface="微软雅黑"/>
                <a:ea typeface="微软雅黑"/>
                <a:cs typeface="微软雅黑"/>
              </a:rPr>
              <a:t>学者</a:t>
            </a:r>
            <a:r>
              <a:rPr kumimoji="1" lang="zh-CN" altLang="en-US" sz="2800" dirty="0">
                <a:latin typeface="微软雅黑"/>
                <a:ea typeface="微软雅黑"/>
                <a:cs typeface="微软雅黑"/>
              </a:rPr>
              <a:t>奖励计划（青年</a:t>
            </a:r>
            <a:r>
              <a:rPr kumimoji="1" lang="zh-CN" altLang="en-US" sz="2800" dirty="0" smtClean="0">
                <a:latin typeface="微软雅黑"/>
                <a:ea typeface="微软雅黑"/>
                <a:cs typeface="微软雅黑"/>
              </a:rPr>
              <a:t>）</a:t>
            </a:r>
            <a:endParaRPr kumimoji="1" lang="en-US" altLang="zh-CN" sz="2800" dirty="0" smtClean="0">
              <a:latin typeface="微软雅黑"/>
              <a:ea typeface="微软雅黑"/>
              <a:cs typeface="微软雅黑"/>
            </a:endParaRPr>
          </a:p>
          <a:p>
            <a:pPr>
              <a:lnSpc>
                <a:spcPts val="2500"/>
              </a:lnSpc>
              <a:spcAft>
                <a:spcPts val="600"/>
              </a:spcAft>
              <a:buFont typeface="Wingdings" charset="2"/>
              <a:buChar char="Ø"/>
            </a:pPr>
            <a:r>
              <a:rPr kumimoji="1" lang="zh-CN" altLang="zh-CN" sz="2800" dirty="0">
                <a:latin typeface="微软雅黑"/>
                <a:ea typeface="微软雅黑"/>
                <a:cs typeface="微软雅黑"/>
              </a:rPr>
              <a:t>国家自然科学</a:t>
            </a:r>
            <a:r>
              <a:rPr kumimoji="1" lang="zh-CN" altLang="en-US" sz="2800" b="1" dirty="0">
                <a:latin typeface="微软雅黑"/>
                <a:ea typeface="微软雅黑"/>
                <a:cs typeface="微软雅黑"/>
              </a:rPr>
              <a:t>优秀青年</a:t>
            </a:r>
            <a:r>
              <a:rPr kumimoji="1" lang="zh-CN" altLang="en-US" sz="2800" dirty="0">
                <a:latin typeface="微软雅黑"/>
                <a:ea typeface="微软雅黑"/>
                <a:cs typeface="微软雅黑"/>
              </a:rPr>
              <a:t>基金</a:t>
            </a:r>
          </a:p>
          <a:p>
            <a:pPr marL="0" indent="0" fontAlgn="base">
              <a:spcAft>
                <a:spcPct val="0"/>
              </a:spcAft>
              <a:buNone/>
              <a:defRPr/>
            </a:pPr>
            <a:r>
              <a:rPr lang="zh-CN" altLang="en-US" sz="2600" dirty="0" smtClean="0">
                <a:solidFill>
                  <a:srgbClr val="000000"/>
                </a:solidFill>
                <a:effectLst>
                  <a:outerShdw blurRad="38100" dist="38100" dir="2700000" algn="tl">
                    <a:srgbClr val="C0C0C0"/>
                  </a:outerShdw>
                </a:effectLst>
                <a:latin typeface="Arial" charset="0"/>
                <a:sym typeface="Webdings" pitchFamily="18" charset="2"/>
              </a:rPr>
              <a:t>*</a:t>
            </a:r>
            <a:r>
              <a:rPr lang="zh-CN" altLang="zh-CN" sz="2600" dirty="0">
                <a:solidFill>
                  <a:srgbClr val="000000"/>
                </a:solidFill>
                <a:cs typeface="楷体_GB2312"/>
              </a:rPr>
              <a:t>中国科学院“</a:t>
            </a:r>
            <a:r>
              <a:rPr lang="zh-CN" altLang="zh-CN" sz="2600" b="1" dirty="0">
                <a:solidFill>
                  <a:srgbClr val="000000"/>
                </a:solidFill>
                <a:cs typeface="楷体_GB2312"/>
              </a:rPr>
              <a:t>百人计划</a:t>
            </a:r>
            <a:r>
              <a:rPr lang="zh-CN" altLang="zh-CN" sz="2600" dirty="0" smtClean="0">
                <a:solidFill>
                  <a:srgbClr val="000000"/>
                </a:solidFill>
                <a:cs typeface="楷体_GB2312"/>
              </a:rPr>
              <a:t>”获得</a:t>
            </a:r>
            <a:r>
              <a:rPr lang="zh-CN" altLang="zh-CN" sz="2600" dirty="0">
                <a:solidFill>
                  <a:srgbClr val="000000"/>
                </a:solidFill>
                <a:cs typeface="楷体_GB2312"/>
              </a:rPr>
              <a:t>择优</a:t>
            </a:r>
            <a:r>
              <a:rPr lang="zh-CN" altLang="zh-CN" sz="2600" dirty="0" smtClean="0">
                <a:solidFill>
                  <a:srgbClr val="000000"/>
                </a:solidFill>
                <a:cs typeface="楷体_GB2312"/>
              </a:rPr>
              <a:t>支持</a:t>
            </a:r>
            <a:endParaRPr lang="en-US" altLang="zh-CN" sz="2600" dirty="0" smtClean="0">
              <a:solidFill>
                <a:srgbClr val="000000"/>
              </a:solidFill>
              <a:cs typeface="楷体_GB2312"/>
            </a:endParaRPr>
          </a:p>
          <a:p>
            <a:pPr marL="0" indent="0" fontAlgn="base">
              <a:spcAft>
                <a:spcPct val="0"/>
              </a:spcAft>
              <a:buNone/>
              <a:defRPr/>
            </a:pPr>
            <a:r>
              <a:rPr lang="zh-CN" altLang="en-US" sz="2600" dirty="0" smtClean="0">
                <a:solidFill>
                  <a:srgbClr val="000000"/>
                </a:solidFill>
                <a:effectLst>
                  <a:outerShdw blurRad="38100" dist="38100" dir="2700000" algn="tl">
                    <a:srgbClr val="C0C0C0"/>
                  </a:outerShdw>
                </a:effectLst>
                <a:latin typeface="Arial" charset="0"/>
                <a:sym typeface="Webdings" pitchFamily="18" charset="2"/>
              </a:rPr>
              <a:t>*</a:t>
            </a:r>
            <a:r>
              <a:rPr lang="zh-CN" altLang="zh-CN" sz="2600" dirty="0">
                <a:solidFill>
                  <a:srgbClr val="000000"/>
                </a:solidFill>
                <a:cs typeface="楷体_GB2312"/>
              </a:rPr>
              <a:t>首届广东省自然科学“</a:t>
            </a:r>
            <a:r>
              <a:rPr lang="zh-CN" altLang="zh-CN" sz="2600" b="1" dirty="0">
                <a:solidFill>
                  <a:srgbClr val="000000"/>
                </a:solidFill>
                <a:cs typeface="楷体_GB2312"/>
              </a:rPr>
              <a:t>杰出青年”</a:t>
            </a:r>
            <a:r>
              <a:rPr lang="zh-CN" altLang="zh-CN" sz="2600" dirty="0">
                <a:solidFill>
                  <a:srgbClr val="000000"/>
                </a:solidFill>
                <a:cs typeface="楷体_GB2312"/>
              </a:rPr>
              <a:t>基金</a:t>
            </a:r>
            <a:endParaRPr lang="en-US" altLang="zh-CN" sz="2600" dirty="0">
              <a:solidFill>
                <a:srgbClr val="000000"/>
              </a:solidFill>
              <a:cs typeface="楷体_GB2312"/>
            </a:endParaRPr>
          </a:p>
          <a:p>
            <a:pPr marL="0" indent="0" fontAlgn="base">
              <a:spcAft>
                <a:spcPct val="0"/>
              </a:spcAft>
              <a:buNone/>
              <a:defRPr/>
            </a:pPr>
            <a:r>
              <a:rPr lang="zh-CN" altLang="en-US" sz="2600" dirty="0">
                <a:solidFill>
                  <a:srgbClr val="000000"/>
                </a:solidFill>
                <a:effectLst>
                  <a:outerShdw blurRad="38100" dist="38100" dir="2700000" algn="tl">
                    <a:srgbClr val="C0C0C0"/>
                  </a:outerShdw>
                </a:effectLst>
                <a:latin typeface="Arial" charset="0"/>
                <a:sym typeface="Webdings" pitchFamily="18" charset="2"/>
              </a:rPr>
              <a:t>*</a:t>
            </a:r>
            <a:r>
              <a:rPr lang="zh-CN" altLang="zh-CN" sz="2600" dirty="0">
                <a:solidFill>
                  <a:srgbClr val="000000"/>
                </a:solidFill>
                <a:cs typeface="楷体_GB2312"/>
              </a:rPr>
              <a:t>首届广东省“</a:t>
            </a:r>
            <a:r>
              <a:rPr lang="zh-CN" altLang="zh-CN" sz="2600" b="1" dirty="0">
                <a:solidFill>
                  <a:srgbClr val="000000"/>
                </a:solidFill>
                <a:cs typeface="楷体_GB2312"/>
              </a:rPr>
              <a:t>青年拔尖人才</a:t>
            </a:r>
            <a:r>
              <a:rPr lang="zh-CN" altLang="zh-CN" sz="2600" dirty="0">
                <a:solidFill>
                  <a:srgbClr val="000000"/>
                </a:solidFill>
                <a:cs typeface="楷体_GB2312"/>
              </a:rPr>
              <a:t>”</a:t>
            </a:r>
            <a:endParaRPr lang="en-US" altLang="zh-CN" sz="2600" dirty="0">
              <a:solidFill>
                <a:srgbClr val="000000"/>
              </a:solidFill>
              <a:cs typeface="楷体_GB2312"/>
            </a:endParaRPr>
          </a:p>
          <a:p>
            <a:pPr marL="0" indent="0" fontAlgn="base">
              <a:spcAft>
                <a:spcPct val="0"/>
              </a:spcAft>
              <a:buNone/>
              <a:defRPr/>
            </a:pPr>
            <a:r>
              <a:rPr lang="zh-CN" altLang="en-US" sz="2600" dirty="0">
                <a:solidFill>
                  <a:srgbClr val="000000"/>
                </a:solidFill>
                <a:cs typeface="楷体_GB2312"/>
                <a:sym typeface="Webdings" pitchFamily="18" charset="2"/>
              </a:rPr>
              <a:t>*</a:t>
            </a:r>
            <a:r>
              <a:rPr lang="zh-CN" altLang="en-US" sz="2600" dirty="0" smtClean="0">
                <a:solidFill>
                  <a:srgbClr val="000000"/>
                </a:solidFill>
                <a:cs typeface="楷体_GB2312"/>
                <a:sym typeface="Webdings" pitchFamily="18" charset="2"/>
              </a:rPr>
              <a:t>广东省</a:t>
            </a:r>
            <a:r>
              <a:rPr lang="zh-CN" altLang="en-US" sz="2600" dirty="0">
                <a:solidFill>
                  <a:srgbClr val="000000"/>
                </a:solidFill>
                <a:cs typeface="楷体_GB2312"/>
                <a:sym typeface="Webdings" pitchFamily="18" charset="2"/>
              </a:rPr>
              <a:t>“</a:t>
            </a:r>
            <a:r>
              <a:rPr lang="zh-CN" altLang="en-US" sz="2600" b="1" dirty="0">
                <a:solidFill>
                  <a:srgbClr val="000000"/>
                </a:solidFill>
                <a:cs typeface="楷体_GB2312"/>
                <a:sym typeface="Webdings" pitchFamily="18" charset="2"/>
              </a:rPr>
              <a:t>领军人才</a:t>
            </a:r>
            <a:r>
              <a:rPr lang="zh-CN" altLang="en-US" sz="2600" dirty="0">
                <a:solidFill>
                  <a:srgbClr val="000000"/>
                </a:solidFill>
                <a:cs typeface="楷体_GB2312"/>
                <a:sym typeface="Webdings" pitchFamily="18" charset="2"/>
              </a:rPr>
              <a:t>”</a:t>
            </a:r>
            <a:endParaRPr lang="en-US" altLang="zh-CN" sz="2600" dirty="0">
              <a:solidFill>
                <a:srgbClr val="000000"/>
              </a:solidFill>
              <a:cs typeface="楷体_GB2312"/>
              <a:sym typeface="Webdings" pitchFamily="18" charset="2"/>
            </a:endParaRPr>
          </a:p>
          <a:p>
            <a:pPr marL="0" indent="0" fontAlgn="base">
              <a:spcAft>
                <a:spcPct val="0"/>
              </a:spcAft>
              <a:buNone/>
              <a:defRPr/>
            </a:pPr>
            <a:r>
              <a:rPr lang="zh-CN" altLang="en-US" sz="2600" dirty="0">
                <a:solidFill>
                  <a:srgbClr val="000000"/>
                </a:solidFill>
                <a:cs typeface="楷体_GB2312"/>
                <a:sym typeface="Webdings" pitchFamily="18" charset="2"/>
              </a:rPr>
              <a:t>*</a:t>
            </a:r>
            <a:r>
              <a:rPr lang="zh-CN" altLang="zh-CN" sz="2600" dirty="0" smtClean="0">
                <a:solidFill>
                  <a:srgbClr val="000000"/>
                </a:solidFill>
                <a:cs typeface="楷体_GB2312"/>
              </a:rPr>
              <a:t>中国</a:t>
            </a:r>
            <a:r>
              <a:rPr lang="zh-CN" altLang="zh-CN" sz="2600" dirty="0">
                <a:solidFill>
                  <a:srgbClr val="000000"/>
                </a:solidFill>
                <a:cs typeface="楷体_GB2312"/>
              </a:rPr>
              <a:t>干细胞第六届年会</a:t>
            </a:r>
            <a:r>
              <a:rPr lang="zh-CN" altLang="en-US" sz="2600" dirty="0">
                <a:solidFill>
                  <a:srgbClr val="000000"/>
                </a:solidFill>
                <a:cs typeface="楷体_GB2312"/>
              </a:rPr>
              <a:t> </a:t>
            </a:r>
            <a:r>
              <a:rPr lang="en-US" altLang="zh-CN" sz="2600" dirty="0">
                <a:solidFill>
                  <a:srgbClr val="000000"/>
                </a:solidFill>
                <a:cs typeface="楷体_GB2312"/>
              </a:rPr>
              <a:t>2016</a:t>
            </a:r>
            <a:r>
              <a:rPr lang="zh-CN" altLang="en-US" sz="2600" dirty="0">
                <a:solidFill>
                  <a:srgbClr val="000000"/>
                </a:solidFill>
                <a:cs typeface="楷体_GB2312"/>
              </a:rPr>
              <a:t>年</a:t>
            </a:r>
            <a:r>
              <a:rPr lang="zh-CN" altLang="zh-CN" sz="2600" dirty="0">
                <a:solidFill>
                  <a:srgbClr val="000000"/>
                </a:solidFill>
                <a:cs typeface="楷体_GB2312"/>
              </a:rPr>
              <a:t>“</a:t>
            </a:r>
            <a:r>
              <a:rPr lang="zh-CN" altLang="zh-CN" sz="2600" b="1" dirty="0">
                <a:solidFill>
                  <a:srgbClr val="000000"/>
                </a:solidFill>
                <a:cs typeface="楷体_GB2312"/>
              </a:rPr>
              <a:t>干细胞青年研究员</a:t>
            </a:r>
            <a:r>
              <a:rPr lang="zh-CN" altLang="zh-CN" sz="2600" dirty="0">
                <a:solidFill>
                  <a:srgbClr val="000000"/>
                </a:solidFill>
                <a:cs typeface="楷体_GB2312"/>
              </a:rPr>
              <a:t>”</a:t>
            </a:r>
            <a:r>
              <a:rPr lang="zh-CN" altLang="zh-CN" sz="2600" dirty="0" smtClean="0">
                <a:solidFill>
                  <a:srgbClr val="000000"/>
                </a:solidFill>
                <a:cs typeface="楷体_GB2312"/>
              </a:rPr>
              <a:t>奖</a:t>
            </a:r>
            <a:endParaRPr lang="en-US" altLang="zh-CN" sz="2600" dirty="0">
              <a:solidFill>
                <a:srgbClr val="000000"/>
              </a:solidFill>
              <a:cs typeface="楷体_GB2312"/>
              <a:sym typeface="Webdings" pitchFamily="18" charset="2"/>
            </a:endParaRPr>
          </a:p>
          <a:p>
            <a:pPr marL="0" indent="0" fontAlgn="base">
              <a:spcAft>
                <a:spcPct val="0"/>
              </a:spcAft>
              <a:buNone/>
              <a:defRPr/>
            </a:pPr>
            <a:r>
              <a:rPr lang="zh-CN" altLang="en-US" sz="2600" dirty="0">
                <a:solidFill>
                  <a:srgbClr val="000000"/>
                </a:solidFill>
                <a:cs typeface="楷体_GB2312"/>
                <a:sym typeface="Webdings" pitchFamily="18" charset="2"/>
              </a:rPr>
              <a:t>*</a:t>
            </a:r>
            <a:r>
              <a:rPr lang="zh-CN" altLang="zh-CN" sz="2600" dirty="0">
                <a:solidFill>
                  <a:srgbClr val="000000"/>
                </a:solidFill>
                <a:cs typeface="楷体_GB2312"/>
              </a:rPr>
              <a:t>国际生物物理学会 “</a:t>
            </a:r>
            <a:r>
              <a:rPr lang="en-US" altLang="zh-CN" sz="2600" b="1" dirty="0">
                <a:solidFill>
                  <a:srgbClr val="000000"/>
                </a:solidFill>
              </a:rPr>
              <a:t>2011 Young </a:t>
            </a:r>
            <a:r>
              <a:rPr lang="en-US" altLang="zh-CN" sz="2600" b="1" dirty="0" err="1">
                <a:solidFill>
                  <a:srgbClr val="000000"/>
                </a:solidFill>
              </a:rPr>
              <a:t>Bioenergeticist</a:t>
            </a:r>
            <a:r>
              <a:rPr lang="en-US" altLang="zh-CN" sz="2600" b="1" dirty="0">
                <a:solidFill>
                  <a:srgbClr val="000000"/>
                </a:solidFill>
              </a:rPr>
              <a:t> Award</a:t>
            </a:r>
            <a:r>
              <a:rPr lang="zh-CN" altLang="zh-CN" sz="2600" dirty="0">
                <a:solidFill>
                  <a:srgbClr val="000000"/>
                </a:solidFill>
                <a:cs typeface="楷体_GB2312"/>
              </a:rPr>
              <a:t>”</a:t>
            </a:r>
            <a:r>
              <a:rPr lang="zh-CN" altLang="en-US" sz="2600" dirty="0" smtClean="0">
                <a:solidFill>
                  <a:srgbClr val="000000"/>
                </a:solidFill>
                <a:cs typeface="楷体_GB2312"/>
              </a:rPr>
              <a:t>（</a:t>
            </a:r>
            <a:r>
              <a:rPr lang="en-US" altLang="zh-CN" sz="2600" dirty="0" smtClean="0">
                <a:solidFill>
                  <a:srgbClr val="000000"/>
                </a:solidFill>
                <a:cs typeface="楷体_GB2312"/>
              </a:rPr>
              <a:t>1</a:t>
            </a:r>
            <a:r>
              <a:rPr lang="zh-CN" altLang="en-US" sz="2600" dirty="0" smtClean="0">
                <a:solidFill>
                  <a:srgbClr val="000000"/>
                </a:solidFill>
                <a:cs typeface="楷体_GB2312"/>
              </a:rPr>
              <a:t>人／年）</a:t>
            </a:r>
          </a:p>
          <a:p>
            <a:pPr marL="0" indent="0" fontAlgn="base">
              <a:spcAft>
                <a:spcPct val="0"/>
              </a:spcAft>
              <a:buNone/>
              <a:defRPr/>
            </a:pPr>
            <a:r>
              <a:rPr lang="zh-CN" altLang="en-US" sz="2800" b="1" dirty="0">
                <a:effectLst>
                  <a:outerShdw blurRad="38100" dist="38100" dir="2700000" algn="tl">
                    <a:srgbClr val="C0C0C0"/>
                  </a:outerShdw>
                </a:effectLst>
                <a:latin typeface="华文隶书" pitchFamily="2" charset="-122"/>
                <a:ea typeface="华文隶书" pitchFamily="2" charset="-122"/>
                <a:sym typeface="Webdings" pitchFamily="18" charset="2"/>
              </a:rPr>
              <a:t>专利：</a:t>
            </a:r>
            <a:r>
              <a:rPr lang="zh-CN" altLang="en-US" sz="2800" dirty="0">
                <a:solidFill>
                  <a:srgbClr val="000000"/>
                </a:solidFill>
                <a:effectLst>
                  <a:outerShdw blurRad="38100" dist="38100" dir="2700000" algn="tl">
                    <a:srgbClr val="C0C0C0"/>
                  </a:outerShdw>
                </a:effectLst>
                <a:latin typeface="Arial" charset="0"/>
              </a:rPr>
              <a:t>申请</a:t>
            </a:r>
            <a:r>
              <a:rPr lang="en-US" altLang="zh-CN" sz="2800" dirty="0">
                <a:solidFill>
                  <a:srgbClr val="000000"/>
                </a:solidFill>
                <a:effectLst>
                  <a:outerShdw blurRad="38100" dist="38100" dir="2700000" algn="tl">
                    <a:srgbClr val="C0C0C0"/>
                  </a:outerShdw>
                </a:effectLst>
                <a:latin typeface="Arial" charset="0"/>
              </a:rPr>
              <a:t>8</a:t>
            </a:r>
            <a:r>
              <a:rPr lang="zh-CN" altLang="zh-CN" sz="2800" dirty="0">
                <a:solidFill>
                  <a:srgbClr val="000000"/>
                </a:solidFill>
                <a:effectLst>
                  <a:outerShdw blurRad="38100" dist="38100" dir="2700000" algn="tl">
                    <a:srgbClr val="C0C0C0"/>
                  </a:outerShdw>
                </a:effectLst>
                <a:latin typeface="Arial" charset="0"/>
              </a:rPr>
              <a:t>项，其中</a:t>
            </a:r>
            <a:r>
              <a:rPr lang="en-US" altLang="zh-CN" sz="2800" dirty="0">
                <a:solidFill>
                  <a:srgbClr val="000000"/>
                </a:solidFill>
                <a:effectLst>
                  <a:outerShdw blurRad="38100" dist="38100" dir="2700000" algn="tl">
                    <a:srgbClr val="C0C0C0"/>
                  </a:outerShdw>
                </a:effectLst>
                <a:latin typeface="Arial" charset="0"/>
              </a:rPr>
              <a:t>1</a:t>
            </a:r>
            <a:r>
              <a:rPr lang="zh-CN" altLang="zh-CN" sz="2800" dirty="0">
                <a:solidFill>
                  <a:srgbClr val="000000"/>
                </a:solidFill>
                <a:effectLst>
                  <a:outerShdw blurRad="38100" dist="38100" dir="2700000" algn="tl">
                    <a:srgbClr val="C0C0C0"/>
                  </a:outerShdw>
                </a:effectLst>
                <a:latin typeface="Arial" charset="0"/>
              </a:rPr>
              <a:t>项为</a:t>
            </a:r>
            <a:r>
              <a:rPr lang="en-US" altLang="zh-CN" sz="2800" dirty="0">
                <a:solidFill>
                  <a:srgbClr val="000000"/>
                </a:solidFill>
                <a:effectLst>
                  <a:outerShdw blurRad="38100" dist="38100" dir="2700000" algn="tl">
                    <a:srgbClr val="C0C0C0"/>
                  </a:outerShdw>
                </a:effectLst>
                <a:latin typeface="Arial" charset="0"/>
              </a:rPr>
              <a:t>PCT</a:t>
            </a:r>
            <a:r>
              <a:rPr lang="zh-CN" altLang="zh-CN" sz="2800" dirty="0">
                <a:solidFill>
                  <a:srgbClr val="000000"/>
                </a:solidFill>
                <a:effectLst>
                  <a:outerShdw blurRad="38100" dist="38100" dir="2700000" algn="tl">
                    <a:srgbClr val="C0C0C0"/>
                  </a:outerShdw>
                </a:effectLst>
                <a:latin typeface="Arial" charset="0"/>
              </a:rPr>
              <a:t>国际专利</a:t>
            </a:r>
            <a:r>
              <a:rPr lang="zh-CN" altLang="en-US" sz="2800" dirty="0">
                <a:solidFill>
                  <a:srgbClr val="000000"/>
                </a:solidFill>
                <a:effectLst>
                  <a:outerShdw blurRad="38100" dist="38100" dir="2700000" algn="tl">
                    <a:srgbClr val="C0C0C0"/>
                  </a:outerShdw>
                </a:effectLst>
                <a:latin typeface="Arial" charset="0"/>
              </a:rPr>
              <a:t>；获批</a:t>
            </a:r>
            <a:r>
              <a:rPr lang="en-US" altLang="zh-CN" sz="2800" dirty="0">
                <a:solidFill>
                  <a:srgbClr val="000000"/>
                </a:solidFill>
                <a:effectLst>
                  <a:outerShdw blurRad="38100" dist="38100" dir="2700000" algn="tl">
                    <a:srgbClr val="C0C0C0"/>
                  </a:outerShdw>
                </a:effectLst>
                <a:latin typeface="Arial" charset="0"/>
              </a:rPr>
              <a:t>1</a:t>
            </a:r>
            <a:r>
              <a:rPr lang="zh-CN" altLang="en-US" sz="2800" dirty="0">
                <a:solidFill>
                  <a:srgbClr val="000000"/>
                </a:solidFill>
                <a:effectLst>
                  <a:outerShdw blurRad="38100" dist="38100" dir="2700000" algn="tl">
                    <a:srgbClr val="C0C0C0"/>
                  </a:outerShdw>
                </a:effectLst>
                <a:latin typeface="Arial" charset="0"/>
              </a:rPr>
              <a:t>项</a:t>
            </a:r>
            <a:endParaRPr lang="en-US" altLang="zh-CN" sz="2800" dirty="0">
              <a:solidFill>
                <a:srgbClr val="000000"/>
              </a:solidFill>
              <a:effectLst>
                <a:outerShdw blurRad="38100" dist="38100" dir="2700000" algn="tl">
                  <a:srgbClr val="C0C0C0"/>
                </a:outerShdw>
              </a:effectLst>
              <a:latin typeface="Arial" charset="0"/>
            </a:endParaRPr>
          </a:p>
          <a:p>
            <a:pPr marL="0" indent="0" fontAlgn="base">
              <a:spcAft>
                <a:spcPct val="0"/>
              </a:spcAft>
              <a:buNone/>
              <a:defRPr/>
            </a:pPr>
            <a:r>
              <a:rPr lang="zh-CN" altLang="en-US" sz="2800" b="1" dirty="0">
                <a:effectLst>
                  <a:outerShdw blurRad="38100" dist="38100" dir="2700000" algn="tl">
                    <a:srgbClr val="C0C0C0"/>
                  </a:outerShdw>
                </a:effectLst>
                <a:latin typeface="华文隶书" pitchFamily="2" charset="-122"/>
                <a:ea typeface="华文隶书" pitchFamily="2" charset="-122"/>
              </a:rPr>
              <a:t>发表论文：</a:t>
            </a:r>
            <a:r>
              <a:rPr lang="zh-CN" altLang="zh-CN" sz="2800" dirty="0">
                <a:latin typeface="Arial" charset="0"/>
              </a:rPr>
              <a:t>以通讯或第一作者发表</a:t>
            </a:r>
            <a:r>
              <a:rPr lang="en-US" altLang="zh-CN" sz="2800" b="1" dirty="0">
                <a:latin typeface="Arial" charset="0"/>
              </a:rPr>
              <a:t>21</a:t>
            </a:r>
            <a:r>
              <a:rPr lang="zh-CN" altLang="zh-CN" sz="2800" dirty="0">
                <a:latin typeface="Arial" charset="0"/>
              </a:rPr>
              <a:t>篇论文</a:t>
            </a:r>
            <a:r>
              <a:rPr lang="zh-CN" altLang="zh-CN" sz="2800" b="1" dirty="0">
                <a:latin typeface="Arial" charset="0"/>
              </a:rPr>
              <a:t>（</a:t>
            </a:r>
            <a:r>
              <a:rPr lang="zh-CN" altLang="en-US" sz="2800" dirty="0">
                <a:latin typeface="Arial" charset="0"/>
              </a:rPr>
              <a:t>影响因子累计</a:t>
            </a:r>
            <a:r>
              <a:rPr lang="zh-CN" altLang="zh-CN" sz="2800" dirty="0">
                <a:latin typeface="Arial" charset="0"/>
              </a:rPr>
              <a:t>超过</a:t>
            </a:r>
            <a:r>
              <a:rPr lang="en-US" altLang="zh-CN" sz="2800" b="1" dirty="0">
                <a:latin typeface="Arial" charset="0"/>
              </a:rPr>
              <a:t>130</a:t>
            </a:r>
            <a:r>
              <a:rPr lang="zh-CN" altLang="en-US" sz="2800" b="1" dirty="0">
                <a:latin typeface="Arial" charset="0"/>
              </a:rPr>
              <a:t>）</a:t>
            </a:r>
            <a:r>
              <a:rPr lang="zh-CN" altLang="zh-CN" sz="2800" dirty="0" smtClean="0">
                <a:latin typeface="Arial" charset="0"/>
              </a:rPr>
              <a:t>，</a:t>
            </a:r>
            <a:r>
              <a:rPr lang="zh-CN" altLang="en-US" sz="2800" dirty="0" smtClean="0">
                <a:latin typeface="Arial" charset="0"/>
              </a:rPr>
              <a:t>其中</a:t>
            </a:r>
            <a:r>
              <a:rPr lang="en-US" altLang="zh-CN" sz="2800" b="1" dirty="0" smtClean="0">
                <a:latin typeface="Arial" charset="0"/>
              </a:rPr>
              <a:t>Cell Metabolism</a:t>
            </a:r>
            <a:r>
              <a:rPr lang="en-US" altLang="zh-CN" sz="2800" dirty="0" smtClean="0">
                <a:latin typeface="Arial" charset="0"/>
              </a:rPr>
              <a:t>, </a:t>
            </a:r>
            <a:r>
              <a:rPr lang="en-US" altLang="zh-CN" sz="2800" b="1" dirty="0" err="1" smtClean="0">
                <a:latin typeface="Arial" charset="0"/>
              </a:rPr>
              <a:t>Hepatology</a:t>
            </a:r>
            <a:r>
              <a:rPr lang="zh-CN" altLang="en-US" sz="2800" dirty="0" smtClean="0">
                <a:latin typeface="Arial" charset="0"/>
              </a:rPr>
              <a:t>等通讯作者论文</a:t>
            </a:r>
            <a:r>
              <a:rPr lang="en-US" altLang="zh-CN" sz="2800" b="1" dirty="0" smtClean="0">
                <a:latin typeface="Arial" charset="0"/>
              </a:rPr>
              <a:t>12</a:t>
            </a:r>
            <a:r>
              <a:rPr lang="zh-CN" altLang="en-US" sz="2800" dirty="0" smtClean="0">
                <a:latin typeface="Arial" charset="0"/>
              </a:rPr>
              <a:t>篇。</a:t>
            </a:r>
            <a:r>
              <a:rPr lang="zh-CN" altLang="zh-CN" sz="2800" dirty="0" smtClean="0">
                <a:cs typeface="楷体_GB2312"/>
              </a:rPr>
              <a:t>多篇</a:t>
            </a:r>
            <a:r>
              <a:rPr lang="zh-CN" altLang="zh-CN" sz="2800" dirty="0">
                <a:cs typeface="楷体_GB2312"/>
              </a:rPr>
              <a:t>获得</a:t>
            </a:r>
            <a:r>
              <a:rPr lang="en-US" altLang="zh-CN" sz="2800" b="1" dirty="0">
                <a:cs typeface="楷体_GB2312"/>
              </a:rPr>
              <a:t>F1000</a:t>
            </a:r>
            <a:r>
              <a:rPr lang="zh-CN" altLang="zh-CN" sz="2800" b="1" dirty="0">
                <a:cs typeface="楷体_GB2312"/>
              </a:rPr>
              <a:t>推荐</a:t>
            </a:r>
            <a:r>
              <a:rPr lang="zh-CN" altLang="en-US" sz="2800" dirty="0">
                <a:cs typeface="楷体_GB2312"/>
              </a:rPr>
              <a:t>，</a:t>
            </a:r>
            <a:r>
              <a:rPr lang="zh-CN" altLang="zh-CN" sz="2800" dirty="0">
                <a:latin typeface="Arial" charset="0"/>
              </a:rPr>
              <a:t>被Cell，Science等多个顶级杂志广范引用。</a:t>
            </a:r>
            <a:endParaRPr lang="en-US" altLang="zh-CN" sz="2800" dirty="0">
              <a:latin typeface="Arial" charset="0"/>
            </a:endParaRPr>
          </a:p>
          <a:p>
            <a:pPr marL="0" indent="0" fontAlgn="base">
              <a:spcAft>
                <a:spcPct val="0"/>
              </a:spcAft>
              <a:buNone/>
              <a:defRPr/>
            </a:pPr>
            <a:endParaRPr lang="en-US" altLang="zh-CN" sz="2600" dirty="0" smtClean="0">
              <a:solidFill>
                <a:srgbClr val="000000"/>
              </a:solidFill>
              <a:cs typeface="楷体_GB2312"/>
            </a:endParaRPr>
          </a:p>
          <a:p>
            <a:endParaRPr kumimoji="1" lang="zh-CN" altLang="en-US" dirty="0"/>
          </a:p>
        </p:txBody>
      </p:sp>
      <p:pic>
        <p:nvPicPr>
          <p:cNvPr id="4" name="Picture 3" descr="XingguoLiu"/>
          <p:cNvPicPr>
            <a:picLocks noChangeAspect="1" noChangeArrowheads="1"/>
          </p:cNvPicPr>
          <p:nvPr/>
        </p:nvPicPr>
        <p:blipFill>
          <a:blip r:embed="rId2"/>
          <a:srcRect/>
          <a:stretch>
            <a:fillRect/>
          </a:stretch>
        </p:blipFill>
        <p:spPr bwMode="auto">
          <a:xfrm>
            <a:off x="7315200" y="49213"/>
            <a:ext cx="1779588" cy="2084387"/>
          </a:xfrm>
          <a:prstGeom prst="rect">
            <a:avLst/>
          </a:prstGeom>
          <a:noFill/>
          <a:ln w="9525">
            <a:noFill/>
            <a:miter lim="800000"/>
            <a:headEnd/>
            <a:tailEnd/>
          </a:ln>
        </p:spPr>
      </p:pic>
    </p:spTree>
    <p:extLst>
      <p:ext uri="{BB962C8B-B14F-4D97-AF65-F5344CB8AC3E}">
        <p14:creationId xmlns:p14="http://schemas.microsoft.com/office/powerpoint/2010/main" val="705915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我在团队中的作用</a:t>
            </a:r>
            <a:endParaRPr lang="zh-CN" altLang="en-US"/>
          </a:p>
        </p:txBody>
      </p:sp>
      <p:sp>
        <p:nvSpPr>
          <p:cNvPr id="3" name="内容占位符 2"/>
          <p:cNvSpPr>
            <a:spLocks noGrp="1"/>
          </p:cNvSpPr>
          <p:nvPr>
            <p:ph idx="1"/>
          </p:nvPr>
        </p:nvSpPr>
        <p:spPr/>
        <p:txBody>
          <a:bodyPr>
            <a:normAutofit fontScale="92500" lnSpcReduction="20000"/>
          </a:bodyPr>
          <a:lstStyle/>
          <a:p>
            <a:r>
              <a:rPr lang="zh-CN" altLang="en-US" dirty="0"/>
              <a:t>我所处的团队是刘兴国实验室团队，主要从事线粒体等细胞器方面的研究。</a:t>
            </a:r>
          </a:p>
          <a:p>
            <a:endParaRPr lang="zh-CN" altLang="en-US" dirty="0"/>
          </a:p>
          <a:p>
            <a:r>
              <a:rPr lang="zh-CN" altLang="en-US" dirty="0"/>
              <a:t>我在团队中的作用</a:t>
            </a:r>
          </a:p>
          <a:p>
            <a:r>
              <a:rPr lang="zh-CN" altLang="en-US" dirty="0"/>
              <a:t>发挥中青年同志中流砥柱的作用</a:t>
            </a:r>
          </a:p>
          <a:p>
            <a:r>
              <a:rPr lang="zh-CN" altLang="en-US" dirty="0"/>
              <a:t>岗位工作见成效、上水平</a:t>
            </a:r>
          </a:p>
          <a:p>
            <a:endParaRPr lang="zh-CN" altLang="en-US" dirty="0"/>
          </a:p>
          <a:p>
            <a:r>
              <a:rPr lang="zh-CN" altLang="en-US" dirty="0"/>
              <a:t>具体来说：</a:t>
            </a:r>
          </a:p>
          <a:p>
            <a:r>
              <a:rPr lang="zh-CN" altLang="en-US" dirty="0"/>
              <a:t>一方面做好科研的本职工作，</a:t>
            </a:r>
          </a:p>
          <a:p>
            <a:r>
              <a:rPr lang="zh-CN" altLang="en-US" dirty="0"/>
              <a:t>另一方面要勇于接受挑战，主动做事、担事。 </a:t>
            </a:r>
          </a:p>
        </p:txBody>
      </p:sp>
      <p:sp>
        <p:nvSpPr>
          <p:cNvPr id="4" name="文本框 3"/>
          <p:cNvSpPr txBox="1"/>
          <p:nvPr/>
        </p:nvSpPr>
        <p:spPr>
          <a:xfrm>
            <a:off x="7060019" y="765544"/>
            <a:ext cx="1382232" cy="369332"/>
          </a:xfrm>
          <a:prstGeom prst="rect">
            <a:avLst/>
          </a:prstGeom>
          <a:noFill/>
        </p:spPr>
        <p:txBody>
          <a:bodyPr wrap="square" rtlCol="0">
            <a:spAutoFit/>
          </a:bodyPr>
          <a:lstStyle/>
          <a:p>
            <a:r>
              <a:rPr lang="zh-CN" altLang="en-US" dirty="0" smtClean="0"/>
              <a:t>包飞翔</a:t>
            </a:r>
            <a:endParaRPr lang="en-US" altLang="zh-CN" dirty="0" smtClean="0"/>
          </a:p>
        </p:txBody>
      </p:sp>
    </p:spTree>
    <p:extLst>
      <p:ext uri="{BB962C8B-B14F-4D97-AF65-F5344CB8AC3E}">
        <p14:creationId xmlns:p14="http://schemas.microsoft.com/office/powerpoint/2010/main" val="1482674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3568" y="302791"/>
            <a:ext cx="7772400" cy="1470025"/>
          </a:xfrm>
        </p:spPr>
        <p:txBody>
          <a:bodyPr/>
          <a:lstStyle/>
          <a:p>
            <a:r>
              <a:rPr lang="zh-CN" altLang="en-US" dirty="0"/>
              <a:t>我在团队中的</a:t>
            </a:r>
            <a:r>
              <a:rPr lang="zh-CN" altLang="en-US" dirty="0" smtClean="0"/>
              <a:t>位置</a:t>
            </a:r>
            <a:r>
              <a:rPr lang="en-US" altLang="zh-CN" dirty="0" smtClean="0"/>
              <a:t>--</a:t>
            </a:r>
            <a:r>
              <a:rPr lang="zh-CN" altLang="en-US" dirty="0" smtClean="0"/>
              <a:t>刘</a:t>
            </a:r>
            <a:r>
              <a:rPr lang="zh-CN" altLang="en-US" dirty="0"/>
              <a:t>晓飞</a:t>
            </a:r>
          </a:p>
        </p:txBody>
      </p:sp>
      <p:sp>
        <p:nvSpPr>
          <p:cNvPr id="3" name="副标题 2"/>
          <p:cNvSpPr>
            <a:spLocks noGrp="1"/>
          </p:cNvSpPr>
          <p:nvPr>
            <p:ph type="subTitle" idx="1"/>
          </p:nvPr>
        </p:nvSpPr>
        <p:spPr>
          <a:xfrm>
            <a:off x="1115616" y="2204864"/>
            <a:ext cx="7560840" cy="3217912"/>
          </a:xfrm>
        </p:spPr>
        <p:txBody>
          <a:bodyPr>
            <a:normAutofit/>
          </a:bodyPr>
          <a:lstStyle/>
          <a:p>
            <a:pPr algn="l"/>
            <a:r>
              <a:rPr lang="en-US" altLang="zh-CN" sz="2000" dirty="0" smtClean="0"/>
              <a:t>1</a:t>
            </a:r>
            <a:r>
              <a:rPr lang="zh-CN" altLang="en-US" sz="2000" dirty="0" smtClean="0"/>
              <a:t>、流式实验监督</a:t>
            </a:r>
            <a:endParaRPr lang="en-US" altLang="zh-CN" sz="2000" dirty="0" smtClean="0"/>
          </a:p>
          <a:p>
            <a:pPr algn="l"/>
            <a:r>
              <a:rPr lang="en-US" altLang="zh-CN" sz="2000" dirty="0" smtClean="0"/>
              <a:t>2</a:t>
            </a:r>
            <a:r>
              <a:rPr lang="zh-CN" altLang="en-US" sz="2000" dirty="0" smtClean="0"/>
              <a:t>、流式抗体订购与管理</a:t>
            </a:r>
            <a:endParaRPr lang="en-US" altLang="zh-CN" sz="2000" dirty="0" smtClean="0"/>
          </a:p>
          <a:p>
            <a:pPr algn="l"/>
            <a:r>
              <a:rPr lang="en-US" altLang="zh-CN" sz="2000" dirty="0" smtClean="0"/>
              <a:t>3</a:t>
            </a:r>
            <a:r>
              <a:rPr lang="zh-CN" altLang="en-US" sz="2000" dirty="0" smtClean="0"/>
              <a:t>、新生流式理论、上机操作、数据分析    与作图培训。</a:t>
            </a:r>
            <a:endParaRPr lang="en-US" altLang="zh-CN" sz="2000" dirty="0" smtClean="0"/>
          </a:p>
          <a:p>
            <a:pPr algn="l"/>
            <a:r>
              <a:rPr lang="en-US" altLang="zh-CN" sz="2000" dirty="0" smtClean="0"/>
              <a:t>4</a:t>
            </a:r>
            <a:r>
              <a:rPr lang="zh-CN" altLang="en-US" sz="2000" dirty="0" smtClean="0"/>
              <a:t>、实验室动物管理</a:t>
            </a:r>
            <a:endParaRPr lang="en-US" altLang="zh-CN" sz="2000" dirty="0" smtClean="0"/>
          </a:p>
          <a:p>
            <a:pPr algn="l"/>
            <a:r>
              <a:rPr lang="en-US" altLang="zh-CN" sz="2000" dirty="0" smtClean="0"/>
              <a:t>5</a:t>
            </a:r>
            <a:r>
              <a:rPr lang="zh-CN" altLang="en-US" sz="2000" dirty="0" smtClean="0"/>
              <a:t>、实验室安全管理</a:t>
            </a:r>
            <a:endParaRPr lang="en-US" altLang="zh-CN" sz="2000" dirty="0" smtClean="0"/>
          </a:p>
          <a:p>
            <a:pPr algn="l"/>
            <a:r>
              <a:rPr lang="en-US" altLang="zh-CN" sz="2000" dirty="0" smtClean="0"/>
              <a:t>6</a:t>
            </a:r>
            <a:r>
              <a:rPr lang="zh-CN" altLang="en-US" sz="2000" dirty="0" smtClean="0"/>
              <a:t>、合同、协议签字盖章</a:t>
            </a:r>
            <a:endParaRPr lang="en-US" altLang="zh-CN" sz="2000" dirty="0" smtClean="0"/>
          </a:p>
          <a:p>
            <a:pPr algn="l"/>
            <a:endParaRPr lang="en-US" altLang="zh-CN" dirty="0" smtClean="0"/>
          </a:p>
          <a:p>
            <a:pPr algn="l"/>
            <a:endParaRPr lang="en-US" altLang="zh-CN" dirty="0"/>
          </a:p>
          <a:p>
            <a:pPr algn="l"/>
            <a:endParaRPr lang="zh-CN" altLang="en-US" dirty="0"/>
          </a:p>
        </p:txBody>
      </p:sp>
    </p:spTree>
    <p:extLst>
      <p:ext uri="{BB962C8B-B14F-4D97-AF65-F5344CB8AC3E}">
        <p14:creationId xmlns:p14="http://schemas.microsoft.com/office/powerpoint/2010/main" val="2243065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55334" y="446543"/>
            <a:ext cx="3666388" cy="461665"/>
          </a:xfrm>
          <a:prstGeom prst="rect">
            <a:avLst/>
          </a:prstGeom>
        </p:spPr>
        <p:txBody>
          <a:bodyPr wrap="none">
            <a:spAutoFit/>
          </a:bodyPr>
          <a:lstStyle/>
          <a:p>
            <a:r>
              <a:rPr lang="zh-CN" altLang="en-US" sz="2400" b="1" dirty="0" smtClean="0">
                <a:effectLst/>
                <a:latin typeface="华文楷体" panose="02010600040101010101" pitchFamily="2" charset="-122"/>
                <a:ea typeface="华文楷体" panose="02010600040101010101" pitchFamily="2" charset="-122"/>
              </a:rPr>
              <a:t>我在团队中的位置</a:t>
            </a:r>
            <a:r>
              <a:rPr lang="en-US" altLang="zh-CN" sz="2400" b="1" dirty="0" smtClean="0">
                <a:effectLst/>
                <a:latin typeface="华文楷体" panose="02010600040101010101" pitchFamily="2" charset="-122"/>
                <a:ea typeface="华文楷体" panose="02010600040101010101" pitchFamily="2" charset="-122"/>
              </a:rPr>
              <a:t>-</a:t>
            </a:r>
            <a:r>
              <a:rPr lang="zh-CN" altLang="en-US" sz="2400" b="1" dirty="0" smtClean="0">
                <a:effectLst/>
                <a:latin typeface="华文楷体" panose="02010600040101010101" pitchFamily="2" charset="-122"/>
                <a:ea typeface="华文楷体" panose="02010600040101010101" pitchFamily="2" charset="-122"/>
              </a:rPr>
              <a:t>刘丽娟</a:t>
            </a:r>
            <a:endParaRPr lang="zh-CN" altLang="en-US" sz="2400" b="1" dirty="0">
              <a:latin typeface="华文楷体" panose="02010600040101010101" pitchFamily="2" charset="-122"/>
              <a:ea typeface="华文楷体" panose="02010600040101010101" pitchFamily="2" charset="-122"/>
            </a:endParaRPr>
          </a:p>
        </p:txBody>
      </p:sp>
      <p:sp>
        <p:nvSpPr>
          <p:cNvPr id="5" name="矩形 4"/>
          <p:cNvSpPr/>
          <p:nvPr/>
        </p:nvSpPr>
        <p:spPr>
          <a:xfrm>
            <a:off x="605234" y="1323706"/>
            <a:ext cx="7378708" cy="830997"/>
          </a:xfrm>
          <a:prstGeom prst="rect">
            <a:avLst/>
          </a:prstGeom>
        </p:spPr>
        <p:txBody>
          <a:bodyPr wrap="square">
            <a:spAutoFit/>
          </a:bodyPr>
          <a:lstStyle/>
          <a:p>
            <a:r>
              <a:rPr lang="zh-CN" altLang="en-US" sz="2400" b="1" dirty="0" smtClean="0">
                <a:effectLst/>
                <a:latin typeface="华文楷体" panose="02010600040101010101" pitchFamily="2" charset="-122"/>
                <a:ea typeface="华文楷体" panose="02010600040101010101" pitchFamily="2" charset="-122"/>
              </a:rPr>
              <a:t>主要工作有：协助管理实验室，维持实验室良好的秩序和环境</a:t>
            </a:r>
            <a:r>
              <a:rPr lang="zh-CN" altLang="en-US" sz="2400" b="1" dirty="0">
                <a:latin typeface="华文楷体" panose="02010600040101010101" pitchFamily="2" charset="-122"/>
                <a:ea typeface="华文楷体" panose="02010600040101010101" pitchFamily="2" charset="-122"/>
              </a:rPr>
              <a:t>，为大家服务。</a:t>
            </a:r>
            <a:r>
              <a:rPr lang="zh-CN" altLang="en-US" sz="2400" b="1" dirty="0" smtClean="0">
                <a:effectLst/>
                <a:latin typeface="华文楷体" panose="02010600040101010101" pitchFamily="2" charset="-122"/>
                <a:ea typeface="华文楷体" panose="02010600040101010101" pitchFamily="2" charset="-122"/>
              </a:rPr>
              <a:t>主要参与以下内容</a:t>
            </a:r>
            <a:r>
              <a:rPr lang="en-US" altLang="zh-CN" sz="2400" b="1" dirty="0" smtClean="0">
                <a:effectLst/>
                <a:latin typeface="华文楷体" panose="02010600040101010101" pitchFamily="2" charset="-122"/>
                <a:ea typeface="华文楷体" panose="02010600040101010101" pitchFamily="2" charset="-122"/>
              </a:rPr>
              <a:t>:</a:t>
            </a:r>
            <a:endParaRPr lang="zh-CN" altLang="en-US" sz="2400" b="1" dirty="0">
              <a:latin typeface="华文楷体" panose="02010600040101010101" pitchFamily="2" charset="-122"/>
              <a:ea typeface="华文楷体" panose="02010600040101010101" pitchFamily="2" charset="-122"/>
            </a:endParaRPr>
          </a:p>
        </p:txBody>
      </p:sp>
      <p:sp>
        <p:nvSpPr>
          <p:cNvPr id="6" name="矩形 5"/>
          <p:cNvSpPr/>
          <p:nvPr/>
        </p:nvSpPr>
        <p:spPr>
          <a:xfrm>
            <a:off x="605234" y="2403565"/>
            <a:ext cx="7378708" cy="461665"/>
          </a:xfrm>
          <a:prstGeom prst="rect">
            <a:avLst/>
          </a:prstGeom>
        </p:spPr>
        <p:txBody>
          <a:bodyPr wrap="square">
            <a:spAutoFit/>
          </a:bodyPr>
          <a:lstStyle/>
          <a:p>
            <a:r>
              <a:rPr lang="en-US" altLang="zh-CN" sz="2400" b="1" dirty="0" smtClean="0">
                <a:effectLst/>
                <a:latin typeface="华文楷体" panose="02010600040101010101" pitchFamily="2" charset="-122"/>
                <a:ea typeface="华文楷体" panose="02010600040101010101" pitchFamily="2" charset="-122"/>
              </a:rPr>
              <a:t>1</a:t>
            </a:r>
            <a:r>
              <a:rPr lang="zh-CN" altLang="en-US" sz="2400" b="1" dirty="0" smtClean="0">
                <a:effectLst/>
                <a:latin typeface="华文楷体" panose="02010600040101010101" pitchFamily="2" charset="-122"/>
                <a:ea typeface="华文楷体" panose="02010600040101010101" pitchFamily="2" charset="-122"/>
              </a:rPr>
              <a:t>、协助</a:t>
            </a:r>
            <a:r>
              <a:rPr lang="zh-CN" altLang="en-US" sz="2400" b="1" dirty="0" smtClean="0">
                <a:latin typeface="华文楷体" panose="02010600040101010101" pitchFamily="2" charset="-122"/>
                <a:ea typeface="华文楷体" panose="02010600040101010101" pitchFamily="2" charset="-122"/>
              </a:rPr>
              <a:t>报销组内日常费用。</a:t>
            </a:r>
            <a:endParaRPr lang="zh-CN" altLang="en-US" sz="2400" b="1" dirty="0">
              <a:latin typeface="华文楷体" panose="02010600040101010101" pitchFamily="2" charset="-122"/>
              <a:ea typeface="华文楷体" panose="02010600040101010101" pitchFamily="2" charset="-122"/>
            </a:endParaRPr>
          </a:p>
        </p:txBody>
      </p:sp>
      <p:sp>
        <p:nvSpPr>
          <p:cNvPr id="7" name="矩形 6"/>
          <p:cNvSpPr/>
          <p:nvPr/>
        </p:nvSpPr>
        <p:spPr>
          <a:xfrm>
            <a:off x="605234" y="3049896"/>
            <a:ext cx="6955626" cy="830997"/>
          </a:xfrm>
          <a:prstGeom prst="rect">
            <a:avLst/>
          </a:prstGeom>
        </p:spPr>
        <p:txBody>
          <a:bodyPr wrap="square">
            <a:spAutoFit/>
          </a:bodyPr>
          <a:lstStyle/>
          <a:p>
            <a:r>
              <a:rPr lang="en-US" altLang="zh-CN" sz="2400" b="1" dirty="0" smtClean="0">
                <a:effectLst/>
                <a:latin typeface="华文楷体" panose="02010600040101010101" pitchFamily="2" charset="-122"/>
                <a:ea typeface="华文楷体" panose="02010600040101010101" pitchFamily="2" charset="-122"/>
              </a:rPr>
              <a:t>2</a:t>
            </a:r>
            <a:r>
              <a:rPr lang="zh-CN" altLang="en-US" sz="2400" b="1" dirty="0" smtClean="0">
                <a:effectLst/>
                <a:latin typeface="华文楷体" panose="02010600040101010101" pitchFamily="2" charset="-122"/>
                <a:ea typeface="华文楷体" panose="02010600040101010101" pitchFamily="2" charset="-122"/>
              </a:rPr>
              <a:t>、协助管理实验室</a:t>
            </a:r>
            <a:r>
              <a:rPr lang="zh-CN" altLang="en-US" sz="2400" b="1" dirty="0">
                <a:latin typeface="华文楷体" panose="02010600040101010101" pitchFamily="2" charset="-122"/>
                <a:ea typeface="华文楷体" panose="02010600040101010101" pitchFamily="2" charset="-122"/>
              </a:rPr>
              <a:t>、</a:t>
            </a:r>
            <a:r>
              <a:rPr lang="zh-CN" altLang="en-US" sz="2400" b="1" dirty="0" smtClean="0">
                <a:effectLst/>
                <a:latin typeface="华文楷体" panose="02010600040101010101" pitchFamily="2" charset="-122"/>
                <a:ea typeface="华文楷体" panose="02010600040101010101" pitchFamily="2" charset="-122"/>
              </a:rPr>
              <a:t>细胞间及耗材等，维护日常的实验环境和秩序。</a:t>
            </a:r>
            <a:endParaRPr lang="zh-CN" altLang="en-US" sz="2400" b="1" dirty="0">
              <a:latin typeface="华文楷体" panose="02010600040101010101" pitchFamily="2" charset="-122"/>
              <a:ea typeface="华文楷体" panose="02010600040101010101" pitchFamily="2" charset="-122"/>
            </a:endParaRPr>
          </a:p>
        </p:txBody>
      </p:sp>
      <p:sp>
        <p:nvSpPr>
          <p:cNvPr id="8" name="矩形 7"/>
          <p:cNvSpPr/>
          <p:nvPr/>
        </p:nvSpPr>
        <p:spPr>
          <a:xfrm>
            <a:off x="605234" y="3982240"/>
            <a:ext cx="6955626" cy="461665"/>
          </a:xfrm>
          <a:prstGeom prst="rect">
            <a:avLst/>
          </a:prstGeom>
        </p:spPr>
        <p:txBody>
          <a:bodyPr wrap="square">
            <a:spAutoFit/>
          </a:bodyPr>
          <a:lstStyle/>
          <a:p>
            <a:r>
              <a:rPr lang="en-US" altLang="zh-CN" sz="2400" b="1" dirty="0" smtClean="0">
                <a:effectLst/>
                <a:latin typeface="华文楷体" panose="02010600040101010101" pitchFamily="2" charset="-122"/>
                <a:ea typeface="华文楷体" panose="02010600040101010101" pitchFamily="2" charset="-122"/>
              </a:rPr>
              <a:t>3</a:t>
            </a:r>
            <a:r>
              <a:rPr lang="zh-CN" altLang="en-US" sz="2400" b="1" dirty="0" smtClean="0">
                <a:effectLst/>
                <a:latin typeface="华文楷体" panose="02010600040101010101" pitchFamily="2" charset="-122"/>
                <a:ea typeface="华文楷体" panose="02010600040101010101" pitchFamily="2" charset="-122"/>
              </a:rPr>
              <a:t>、协助办理团队内部分手续。</a:t>
            </a:r>
            <a:endParaRPr lang="zh-CN" altLang="en-US" sz="2400" b="1" dirty="0">
              <a:latin typeface="华文楷体" panose="02010600040101010101" pitchFamily="2" charset="-122"/>
              <a:ea typeface="华文楷体" panose="02010600040101010101" pitchFamily="2" charset="-122"/>
            </a:endParaRPr>
          </a:p>
        </p:txBody>
      </p:sp>
      <p:sp>
        <p:nvSpPr>
          <p:cNvPr id="9" name="矩形 8"/>
          <p:cNvSpPr/>
          <p:nvPr/>
        </p:nvSpPr>
        <p:spPr>
          <a:xfrm>
            <a:off x="605234" y="4628571"/>
            <a:ext cx="6955626" cy="461665"/>
          </a:xfrm>
          <a:prstGeom prst="rect">
            <a:avLst/>
          </a:prstGeom>
        </p:spPr>
        <p:txBody>
          <a:bodyPr wrap="square">
            <a:spAutoFit/>
          </a:bodyPr>
          <a:lstStyle/>
          <a:p>
            <a:r>
              <a:rPr lang="en-US" altLang="zh-CN" sz="2400" b="1" dirty="0" smtClean="0">
                <a:effectLst/>
                <a:latin typeface="华文楷体" panose="02010600040101010101" pitchFamily="2" charset="-122"/>
                <a:ea typeface="华文楷体" panose="02010600040101010101" pitchFamily="2" charset="-122"/>
              </a:rPr>
              <a:t>4</a:t>
            </a:r>
            <a:r>
              <a:rPr lang="zh-CN" altLang="en-US" sz="2400" b="1" dirty="0" smtClean="0">
                <a:effectLst/>
                <a:latin typeface="华文楷体" panose="02010600040101010101" pitchFamily="2" charset="-122"/>
                <a:ea typeface="华文楷体" panose="02010600040101010101" pitchFamily="2" charset="-122"/>
              </a:rPr>
              <a:t>、参与部分实验</a:t>
            </a:r>
            <a:r>
              <a:rPr lang="zh-CN" altLang="en-US" sz="2400" b="1" dirty="0">
                <a:latin typeface="华文楷体" panose="02010600040101010101" pitchFamily="2" charset="-122"/>
                <a:ea typeface="华文楷体" panose="02010600040101010101" pitchFamily="2" charset="-122"/>
              </a:rPr>
              <a:t>，协助</a:t>
            </a:r>
            <a:r>
              <a:rPr lang="zh-CN" altLang="en-US" sz="2400" b="1" dirty="0" smtClean="0">
                <a:latin typeface="华文楷体" panose="02010600040101010101" pitchFamily="2" charset="-122"/>
                <a:ea typeface="华文楷体" panose="02010600040101010101" pitchFamily="2" charset="-122"/>
              </a:rPr>
              <a:t>完成相关</a:t>
            </a:r>
            <a:r>
              <a:rPr lang="zh-CN" altLang="en-US" sz="2400" b="1" dirty="0" smtClean="0">
                <a:effectLst/>
                <a:latin typeface="华文楷体" panose="02010600040101010101" pitchFamily="2" charset="-122"/>
                <a:ea typeface="华文楷体" panose="02010600040101010101" pitchFamily="2" charset="-122"/>
              </a:rPr>
              <a:t>实验内容。</a:t>
            </a:r>
            <a:endParaRPr lang="zh-CN" altLang="en-US" sz="2400" b="1"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682058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2064" cy="6858000"/>
          </a:xfrm>
          <a:prstGeom prst="rect">
            <a:avLst/>
          </a:prstGeom>
        </p:spPr>
      </p:pic>
      <p:sp>
        <p:nvSpPr>
          <p:cNvPr id="4" name="矩形 3"/>
          <p:cNvSpPr/>
          <p:nvPr/>
        </p:nvSpPr>
        <p:spPr>
          <a:xfrm>
            <a:off x="2739441" y="3461657"/>
            <a:ext cx="3663182" cy="923330"/>
          </a:xfrm>
          <a:prstGeom prst="rect">
            <a:avLst/>
          </a:prstGeom>
          <a:noFill/>
        </p:spPr>
        <p:txBody>
          <a:bodyPr wrap="none" lIns="91440" tIns="45720" rIns="91440" bIns="45720">
            <a:spAutoFit/>
          </a:bodyPr>
          <a:lstStyle/>
          <a:p>
            <a:pPr algn="ctr"/>
            <a:r>
              <a:rPr lang="zh-CN" altLang="en-US" sz="5400" b="1" cap="none" spc="0" dirty="0" smtClean="0">
                <a:ln w="22225">
                  <a:solidFill>
                    <a:schemeClr val="accent2"/>
                  </a:solidFill>
                  <a:prstDash val="solid"/>
                </a:ln>
                <a:solidFill>
                  <a:schemeClr val="accent2">
                    <a:lumMod val="40000"/>
                    <a:lumOff val="60000"/>
                  </a:schemeClr>
                </a:solidFill>
                <a:effectLst/>
              </a:rPr>
              <a:t>谢谢大家！</a:t>
            </a:r>
            <a:endParaRPr lang="zh-CN" alt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686935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六边形 4"/>
          <p:cNvSpPr/>
          <p:nvPr/>
        </p:nvSpPr>
        <p:spPr>
          <a:xfrm>
            <a:off x="6218962" y="2844513"/>
            <a:ext cx="1350000" cy="1169100"/>
          </a:xfrm>
          <a:prstGeom prst="hexagon">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b="1" dirty="0">
                <a:solidFill>
                  <a:schemeClr val="tx1"/>
                </a:solidFill>
                <a:latin typeface="微软雅黑" panose="020B0503020204020204" pitchFamily="34" charset="-122"/>
                <a:ea typeface="微软雅黑" panose="020B0503020204020204" pitchFamily="34" charset="-122"/>
              </a:rPr>
              <a:t>团队负责人</a:t>
            </a:r>
          </a:p>
        </p:txBody>
      </p:sp>
      <p:sp>
        <p:nvSpPr>
          <p:cNvPr id="6" name="椭圆 5"/>
          <p:cNvSpPr/>
          <p:nvPr/>
        </p:nvSpPr>
        <p:spPr>
          <a:xfrm>
            <a:off x="7193110" y="2992585"/>
            <a:ext cx="34289" cy="342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p:cNvSpPr/>
          <p:nvPr/>
        </p:nvSpPr>
        <p:spPr>
          <a:xfrm>
            <a:off x="6359240" y="1158271"/>
            <a:ext cx="1080000" cy="1080000"/>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安全</a:t>
            </a:r>
          </a:p>
        </p:txBody>
      </p:sp>
      <p:cxnSp>
        <p:nvCxnSpPr>
          <p:cNvPr id="9" name="直接箭头连接符 8"/>
          <p:cNvCxnSpPr/>
          <p:nvPr/>
        </p:nvCxnSpPr>
        <p:spPr>
          <a:xfrm flipV="1">
            <a:off x="6907033" y="2285030"/>
            <a:ext cx="0" cy="540000"/>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962392" y="2313946"/>
            <a:ext cx="588623" cy="415498"/>
          </a:xfrm>
          <a:prstGeom prst="rect">
            <a:avLst/>
          </a:prstGeom>
          <a:noFill/>
        </p:spPr>
        <p:txBody>
          <a:bodyPr wrap="none" rtlCol="0">
            <a:spAutoFit/>
          </a:bodyPr>
          <a:lstStyle/>
          <a:p>
            <a:r>
              <a:rPr lang="zh-CN" altLang="en-US" sz="1050" b="1" dirty="0">
                <a:latin typeface="微软雅黑" panose="020B0503020204020204" pitchFamily="34" charset="-122"/>
                <a:ea typeface="微软雅黑" panose="020B0503020204020204" pitchFamily="34" charset="-122"/>
              </a:rPr>
              <a:t>负主要</a:t>
            </a:r>
            <a:endParaRPr lang="en-US" altLang="zh-CN" sz="1050" b="1" dirty="0">
              <a:latin typeface="微软雅黑" panose="020B0503020204020204" pitchFamily="34" charset="-122"/>
              <a:ea typeface="微软雅黑" panose="020B0503020204020204" pitchFamily="34" charset="-122"/>
            </a:endParaRPr>
          </a:p>
          <a:p>
            <a:r>
              <a:rPr lang="zh-CN" altLang="en-US" sz="1050" b="1" dirty="0">
                <a:latin typeface="微软雅黑" panose="020B0503020204020204" pitchFamily="34" charset="-122"/>
                <a:ea typeface="微软雅黑" panose="020B0503020204020204" pitchFamily="34" charset="-122"/>
              </a:rPr>
              <a:t>责任</a:t>
            </a:r>
          </a:p>
        </p:txBody>
      </p:sp>
      <p:sp>
        <p:nvSpPr>
          <p:cNvPr id="13" name="椭圆 12"/>
          <p:cNvSpPr/>
          <p:nvPr/>
        </p:nvSpPr>
        <p:spPr>
          <a:xfrm>
            <a:off x="7792202" y="1922018"/>
            <a:ext cx="1080000" cy="1080000"/>
          </a:xfrm>
          <a:prstGeom prst="ellips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实验</a:t>
            </a:r>
          </a:p>
        </p:txBody>
      </p:sp>
      <p:cxnSp>
        <p:nvCxnSpPr>
          <p:cNvPr id="14" name="直接箭头连接符 13"/>
          <p:cNvCxnSpPr/>
          <p:nvPr/>
        </p:nvCxnSpPr>
        <p:spPr>
          <a:xfrm flipV="1">
            <a:off x="7407740" y="2828928"/>
            <a:ext cx="467100" cy="270000"/>
          </a:xfrm>
          <a:prstGeom prst="straightConnector1">
            <a:avLst/>
          </a:prstGeom>
          <a:ln w="38100">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7583077" y="3005119"/>
            <a:ext cx="845103" cy="415498"/>
          </a:xfrm>
          <a:prstGeom prst="rect">
            <a:avLst/>
          </a:prstGeom>
          <a:noFill/>
        </p:spPr>
        <p:txBody>
          <a:bodyPr wrap="none" rtlCol="0">
            <a:spAutoFit/>
          </a:bodyPr>
          <a:lstStyle/>
          <a:p>
            <a:r>
              <a:rPr lang="zh-CN" altLang="en-US" sz="1050" b="1" dirty="0">
                <a:latin typeface="微软雅黑" panose="020B0503020204020204" pitchFamily="34" charset="-122"/>
                <a:ea typeface="微软雅黑" panose="020B0503020204020204" pitchFamily="34" charset="-122"/>
              </a:rPr>
              <a:t>指（</a:t>
            </a:r>
            <a:r>
              <a:rPr lang="en-US" altLang="zh-CN" sz="1050" b="1" dirty="0" err="1">
                <a:latin typeface="微软雅黑" panose="020B0503020204020204" pitchFamily="34" charset="-122"/>
                <a:ea typeface="微软雅黑" panose="020B0503020204020204" pitchFamily="34" charset="-122"/>
              </a:rPr>
              <a:t>bao</a:t>
            </a:r>
            <a:r>
              <a:rPr lang="zh-CN" altLang="en-US" sz="1050" b="1" dirty="0">
                <a:latin typeface="微软雅黑" panose="020B0503020204020204" pitchFamily="34" charset="-122"/>
                <a:ea typeface="微软雅黑" panose="020B0503020204020204" pitchFamily="34" charset="-122"/>
              </a:rPr>
              <a:t>）</a:t>
            </a:r>
            <a:endParaRPr lang="en-US" altLang="zh-CN" sz="1050" b="1" dirty="0">
              <a:latin typeface="微软雅黑" panose="020B0503020204020204" pitchFamily="34" charset="-122"/>
              <a:ea typeface="微软雅黑" panose="020B0503020204020204" pitchFamily="34" charset="-122"/>
            </a:endParaRPr>
          </a:p>
          <a:p>
            <a:r>
              <a:rPr lang="zh-CN" altLang="en-US" sz="1050" b="1" dirty="0">
                <a:latin typeface="微软雅黑" panose="020B0503020204020204" pitchFamily="34" charset="-122"/>
                <a:ea typeface="微软雅黑" panose="020B0503020204020204" pitchFamily="34" charset="-122"/>
              </a:rPr>
              <a:t>导（</a:t>
            </a:r>
            <a:r>
              <a:rPr lang="en-US" altLang="zh-CN" sz="1050" b="1" dirty="0">
                <a:latin typeface="微软雅黑" panose="020B0503020204020204" pitchFamily="34" charset="-122"/>
                <a:ea typeface="微软雅黑" panose="020B0503020204020204" pitchFamily="34" charset="-122"/>
              </a:rPr>
              <a:t>mu</a:t>
            </a:r>
            <a:r>
              <a:rPr lang="zh-CN" altLang="en-US" sz="1050" b="1" dirty="0">
                <a:latin typeface="微软雅黑" panose="020B0503020204020204" pitchFamily="34" charset="-122"/>
                <a:ea typeface="微软雅黑" panose="020B0503020204020204" pitchFamily="34" charset="-122"/>
              </a:rPr>
              <a:t>）</a:t>
            </a:r>
          </a:p>
        </p:txBody>
      </p:sp>
      <p:sp>
        <p:nvSpPr>
          <p:cNvPr id="17" name="椭圆 16"/>
          <p:cNvSpPr/>
          <p:nvPr/>
        </p:nvSpPr>
        <p:spPr>
          <a:xfrm>
            <a:off x="7851950" y="3797579"/>
            <a:ext cx="1080000" cy="1080000"/>
          </a:xfrm>
          <a:prstGeom prst="ellipse">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经费</a:t>
            </a:r>
          </a:p>
        </p:txBody>
      </p:sp>
      <p:cxnSp>
        <p:nvCxnSpPr>
          <p:cNvPr id="18" name="直接箭头连接符 17"/>
          <p:cNvCxnSpPr/>
          <p:nvPr/>
        </p:nvCxnSpPr>
        <p:spPr>
          <a:xfrm>
            <a:off x="7407740" y="3748271"/>
            <a:ext cx="467100" cy="270000"/>
          </a:xfrm>
          <a:prstGeom prst="straightConnector1">
            <a:avLst/>
          </a:prstGeom>
          <a:ln w="38100">
            <a:solidFill>
              <a:srgbClr val="92D050"/>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7569422" y="3439111"/>
            <a:ext cx="873957" cy="415498"/>
          </a:xfrm>
          <a:prstGeom prst="rect">
            <a:avLst/>
          </a:prstGeom>
          <a:noFill/>
        </p:spPr>
        <p:txBody>
          <a:bodyPr wrap="none" rtlCol="0">
            <a:spAutoFit/>
          </a:bodyPr>
          <a:lstStyle/>
          <a:p>
            <a:r>
              <a:rPr lang="zh-CN" altLang="en-US" sz="1050" b="1" dirty="0">
                <a:latin typeface="微软雅黑" panose="020B0503020204020204" pitchFamily="34" charset="-122"/>
                <a:ea typeface="微软雅黑" panose="020B0503020204020204" pitchFamily="34" charset="-122"/>
              </a:rPr>
              <a:t>审（</a:t>
            </a:r>
            <a:r>
              <a:rPr lang="en-US" altLang="zh-CN" sz="1050" b="1" dirty="0" err="1">
                <a:latin typeface="微软雅黑" panose="020B0503020204020204" pitchFamily="34" charset="-122"/>
                <a:ea typeface="微软雅黑" panose="020B0503020204020204" pitchFamily="34" charset="-122"/>
              </a:rPr>
              <a:t>kuai</a:t>
            </a:r>
            <a:r>
              <a:rPr lang="zh-CN" altLang="en-US" sz="1050" b="1" dirty="0">
                <a:latin typeface="微软雅黑" panose="020B0503020204020204" pitchFamily="34" charset="-122"/>
                <a:ea typeface="微软雅黑" panose="020B0503020204020204" pitchFamily="34" charset="-122"/>
              </a:rPr>
              <a:t>）</a:t>
            </a:r>
            <a:endParaRPr lang="en-US" altLang="zh-CN" sz="1050" b="1" dirty="0">
              <a:latin typeface="微软雅黑" panose="020B0503020204020204" pitchFamily="34" charset="-122"/>
              <a:ea typeface="微软雅黑" panose="020B0503020204020204" pitchFamily="34" charset="-122"/>
            </a:endParaRPr>
          </a:p>
          <a:p>
            <a:r>
              <a:rPr lang="zh-CN" altLang="en-US" sz="1050" b="1" dirty="0">
                <a:latin typeface="微软雅黑" panose="020B0503020204020204" pitchFamily="34" charset="-122"/>
                <a:ea typeface="微软雅黑" panose="020B0503020204020204" pitchFamily="34" charset="-122"/>
              </a:rPr>
              <a:t>核（</a:t>
            </a:r>
            <a:r>
              <a:rPr lang="en-US" altLang="zh-CN" sz="1050" b="1" dirty="0" err="1">
                <a:latin typeface="微软雅黑" panose="020B0503020204020204" pitchFamily="34" charset="-122"/>
                <a:ea typeface="微软雅黑" panose="020B0503020204020204" pitchFamily="34" charset="-122"/>
              </a:rPr>
              <a:t>ji</a:t>
            </a:r>
            <a:r>
              <a:rPr lang="zh-CN" altLang="en-US" sz="1050" b="1" dirty="0">
                <a:latin typeface="微软雅黑" panose="020B0503020204020204" pitchFamily="34" charset="-122"/>
                <a:ea typeface="微软雅黑" panose="020B0503020204020204" pitchFamily="34" charset="-122"/>
              </a:rPr>
              <a:t>）</a:t>
            </a:r>
          </a:p>
        </p:txBody>
      </p:sp>
      <p:sp>
        <p:nvSpPr>
          <p:cNvPr id="21" name="椭圆 20"/>
          <p:cNvSpPr/>
          <p:nvPr/>
        </p:nvSpPr>
        <p:spPr>
          <a:xfrm>
            <a:off x="6394962" y="4643235"/>
            <a:ext cx="1080000" cy="1080000"/>
          </a:xfrm>
          <a:prstGeom prst="ellipse">
            <a:avLst/>
          </a:prstGeom>
          <a:solidFill>
            <a:srgbClr val="3399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论文</a:t>
            </a:r>
          </a:p>
        </p:txBody>
      </p:sp>
      <p:cxnSp>
        <p:nvCxnSpPr>
          <p:cNvPr id="22" name="直接箭头连接符 21"/>
          <p:cNvCxnSpPr/>
          <p:nvPr/>
        </p:nvCxnSpPr>
        <p:spPr>
          <a:xfrm>
            <a:off x="6924890" y="4045354"/>
            <a:ext cx="0" cy="540000"/>
          </a:xfrm>
          <a:prstGeom prst="straightConnector1">
            <a:avLst/>
          </a:prstGeom>
          <a:ln w="38100">
            <a:solidFill>
              <a:srgbClr val="3399FF"/>
            </a:solidFill>
            <a:tailEnd type="stealth" w="lg" len="lg"/>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6907033" y="4077203"/>
            <a:ext cx="1008609" cy="415498"/>
          </a:xfrm>
          <a:prstGeom prst="rect">
            <a:avLst/>
          </a:prstGeom>
          <a:noFill/>
        </p:spPr>
        <p:txBody>
          <a:bodyPr wrap="none" rtlCol="0">
            <a:spAutoFit/>
          </a:bodyPr>
          <a:lstStyle/>
          <a:p>
            <a:r>
              <a:rPr lang="zh-CN" altLang="en-US" sz="1050" b="1" dirty="0">
                <a:latin typeface="微软雅黑" panose="020B0503020204020204" pitchFamily="34" charset="-122"/>
                <a:ea typeface="微软雅黑" panose="020B0503020204020204" pitchFamily="34" charset="-122"/>
              </a:rPr>
              <a:t>修（</a:t>
            </a:r>
            <a:r>
              <a:rPr lang="en-US" altLang="zh-CN" sz="1050" b="1" dirty="0" err="1">
                <a:latin typeface="微软雅黑" panose="020B0503020204020204" pitchFamily="34" charset="-122"/>
                <a:ea typeface="微软雅黑" panose="020B0503020204020204" pitchFamily="34" charset="-122"/>
              </a:rPr>
              <a:t>chong</a:t>
            </a:r>
            <a:r>
              <a:rPr lang="zh-CN" altLang="en-US" sz="1050" b="1" dirty="0">
                <a:latin typeface="微软雅黑" panose="020B0503020204020204" pitchFamily="34" charset="-122"/>
                <a:ea typeface="微软雅黑" panose="020B0503020204020204" pitchFamily="34" charset="-122"/>
              </a:rPr>
              <a:t>）</a:t>
            </a:r>
            <a:endParaRPr lang="en-US" altLang="zh-CN" sz="1050" b="1" dirty="0">
              <a:latin typeface="微软雅黑" panose="020B0503020204020204" pitchFamily="34" charset="-122"/>
              <a:ea typeface="微软雅黑" panose="020B0503020204020204" pitchFamily="34" charset="-122"/>
            </a:endParaRPr>
          </a:p>
          <a:p>
            <a:r>
              <a:rPr lang="zh-CN" altLang="en-US" sz="1050" b="1" dirty="0">
                <a:latin typeface="微软雅黑" panose="020B0503020204020204" pitchFamily="34" charset="-122"/>
                <a:ea typeface="微软雅黑" panose="020B0503020204020204" pitchFamily="34" charset="-122"/>
              </a:rPr>
              <a:t>改（</a:t>
            </a:r>
            <a:r>
              <a:rPr lang="en-US" altLang="zh-CN" sz="1050" b="1" dirty="0" err="1">
                <a:latin typeface="微软雅黑" panose="020B0503020204020204" pitchFamily="34" charset="-122"/>
                <a:ea typeface="微软雅黑" panose="020B0503020204020204" pitchFamily="34" charset="-122"/>
              </a:rPr>
              <a:t>xie</a:t>
            </a:r>
            <a:r>
              <a:rPr lang="zh-CN" altLang="en-US" sz="1050" b="1" dirty="0">
                <a:latin typeface="微软雅黑" panose="020B0503020204020204" pitchFamily="34" charset="-122"/>
                <a:ea typeface="微软雅黑" panose="020B0503020204020204" pitchFamily="34" charset="-122"/>
              </a:rPr>
              <a:t>）</a:t>
            </a:r>
          </a:p>
        </p:txBody>
      </p:sp>
      <p:sp>
        <p:nvSpPr>
          <p:cNvPr id="25" name="椭圆 24"/>
          <p:cNvSpPr/>
          <p:nvPr/>
        </p:nvSpPr>
        <p:spPr>
          <a:xfrm>
            <a:off x="4871071" y="3818438"/>
            <a:ext cx="1080000" cy="1080000"/>
          </a:xfrm>
          <a:prstGeom prst="ellipse">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心理</a:t>
            </a:r>
          </a:p>
        </p:txBody>
      </p:sp>
      <p:cxnSp>
        <p:nvCxnSpPr>
          <p:cNvPr id="26" name="直接箭头连接符 25"/>
          <p:cNvCxnSpPr/>
          <p:nvPr/>
        </p:nvCxnSpPr>
        <p:spPr>
          <a:xfrm flipH="1">
            <a:off x="5874108" y="3741192"/>
            <a:ext cx="467100" cy="270000"/>
          </a:xfrm>
          <a:prstGeom prst="straightConnector1">
            <a:avLst/>
          </a:prstGeom>
          <a:ln w="38100">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5411625" y="3417253"/>
            <a:ext cx="992579" cy="415498"/>
          </a:xfrm>
          <a:prstGeom prst="rect">
            <a:avLst/>
          </a:prstGeom>
          <a:noFill/>
        </p:spPr>
        <p:txBody>
          <a:bodyPr wrap="none" rtlCol="0">
            <a:spAutoFit/>
          </a:bodyPr>
          <a:lstStyle/>
          <a:p>
            <a:r>
              <a:rPr lang="zh-CN" altLang="en-US" sz="1050" b="1" dirty="0">
                <a:latin typeface="微软雅黑" panose="020B0503020204020204" pitchFamily="34" charset="-122"/>
                <a:ea typeface="微软雅黑" panose="020B0503020204020204" pitchFamily="34" charset="-122"/>
              </a:rPr>
              <a:t>辅（</a:t>
            </a:r>
            <a:r>
              <a:rPr lang="en-US" altLang="zh-CN" sz="1050" b="1" dirty="0" err="1">
                <a:latin typeface="微软雅黑" panose="020B0503020204020204" pitchFamily="34" charset="-122"/>
                <a:ea typeface="微软雅黑" panose="020B0503020204020204" pitchFamily="34" charset="-122"/>
              </a:rPr>
              <a:t>hong</a:t>
            </a:r>
            <a:r>
              <a:rPr lang="zh-CN" altLang="en-US" sz="1050" b="1" dirty="0">
                <a:latin typeface="微软雅黑" panose="020B0503020204020204" pitchFamily="34" charset="-122"/>
                <a:ea typeface="微软雅黑" panose="020B0503020204020204" pitchFamily="34" charset="-122"/>
              </a:rPr>
              <a:t>）</a:t>
            </a:r>
            <a:endParaRPr lang="en-US" altLang="zh-CN" sz="1050" b="1" dirty="0">
              <a:latin typeface="微软雅黑" panose="020B0503020204020204" pitchFamily="34" charset="-122"/>
              <a:ea typeface="微软雅黑" panose="020B0503020204020204" pitchFamily="34" charset="-122"/>
            </a:endParaRPr>
          </a:p>
          <a:p>
            <a:r>
              <a:rPr lang="zh-CN" altLang="en-US" sz="1050" b="1" dirty="0">
                <a:latin typeface="微软雅黑" panose="020B0503020204020204" pitchFamily="34" charset="-122"/>
                <a:ea typeface="微软雅黑" panose="020B0503020204020204" pitchFamily="34" charset="-122"/>
              </a:rPr>
              <a:t>导（</a:t>
            </a:r>
            <a:r>
              <a:rPr lang="en-US" altLang="zh-CN" sz="1050" b="1" dirty="0" err="1">
                <a:latin typeface="微软雅黑" panose="020B0503020204020204" pitchFamily="34" charset="-122"/>
                <a:ea typeface="微软雅黑" panose="020B0503020204020204" pitchFamily="34" charset="-122"/>
              </a:rPr>
              <a:t>kaixin</a:t>
            </a:r>
            <a:r>
              <a:rPr lang="zh-CN" altLang="en-US" sz="1050" b="1" dirty="0">
                <a:latin typeface="微软雅黑" panose="020B0503020204020204" pitchFamily="34" charset="-122"/>
                <a:ea typeface="微软雅黑" panose="020B0503020204020204" pitchFamily="34" charset="-122"/>
              </a:rPr>
              <a:t>）</a:t>
            </a:r>
          </a:p>
        </p:txBody>
      </p:sp>
      <p:cxnSp>
        <p:nvCxnSpPr>
          <p:cNvPr id="29" name="直接箭头连接符 28"/>
          <p:cNvCxnSpPr/>
          <p:nvPr/>
        </p:nvCxnSpPr>
        <p:spPr>
          <a:xfrm flipH="1" flipV="1">
            <a:off x="5874740" y="2834857"/>
            <a:ext cx="467100" cy="270000"/>
          </a:xfrm>
          <a:prstGeom prst="straightConnector1">
            <a:avLst/>
          </a:prstGeom>
          <a:ln w="38100">
            <a:solidFill>
              <a:schemeClr val="bg2">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4852242" y="1943249"/>
            <a:ext cx="1080000" cy="1080000"/>
          </a:xfrm>
          <a:prstGeom prst="ellipse">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人生</a:t>
            </a:r>
          </a:p>
        </p:txBody>
      </p:sp>
      <p:sp>
        <p:nvSpPr>
          <p:cNvPr id="32" name="文本框 31"/>
          <p:cNvSpPr txBox="1"/>
          <p:nvPr/>
        </p:nvSpPr>
        <p:spPr>
          <a:xfrm>
            <a:off x="5401506" y="3017046"/>
            <a:ext cx="835485" cy="415498"/>
          </a:xfrm>
          <a:prstGeom prst="rect">
            <a:avLst/>
          </a:prstGeom>
          <a:noFill/>
        </p:spPr>
        <p:txBody>
          <a:bodyPr wrap="none" rtlCol="0">
            <a:spAutoFit/>
          </a:bodyPr>
          <a:lstStyle/>
          <a:p>
            <a:r>
              <a:rPr lang="zh-CN" altLang="en-US" sz="1050" b="1" dirty="0">
                <a:latin typeface="微软雅黑" panose="020B0503020204020204" pitchFamily="34" charset="-122"/>
                <a:ea typeface="微软雅黑" panose="020B0503020204020204" pitchFamily="34" charset="-122"/>
              </a:rPr>
              <a:t>建（</a:t>
            </a:r>
            <a:r>
              <a:rPr lang="en-US" altLang="zh-CN" sz="1050" b="1" dirty="0" err="1">
                <a:latin typeface="微软雅黑" panose="020B0503020204020204" pitchFamily="34" charset="-122"/>
                <a:ea typeface="微软雅黑" panose="020B0503020204020204" pitchFamily="34" charset="-122"/>
              </a:rPr>
              <a:t>pei</a:t>
            </a:r>
            <a:r>
              <a:rPr lang="zh-CN" altLang="en-US" sz="1050" b="1" dirty="0">
                <a:latin typeface="微软雅黑" panose="020B0503020204020204" pitchFamily="34" charset="-122"/>
                <a:ea typeface="微软雅黑" panose="020B0503020204020204" pitchFamily="34" charset="-122"/>
              </a:rPr>
              <a:t>）</a:t>
            </a:r>
            <a:endParaRPr lang="en-US" altLang="zh-CN" sz="1050" b="1" dirty="0">
              <a:latin typeface="微软雅黑" panose="020B0503020204020204" pitchFamily="34" charset="-122"/>
              <a:ea typeface="微软雅黑" panose="020B0503020204020204" pitchFamily="34" charset="-122"/>
            </a:endParaRPr>
          </a:p>
          <a:p>
            <a:r>
              <a:rPr lang="zh-CN" altLang="en-US" sz="1050" b="1" dirty="0">
                <a:latin typeface="微软雅黑" panose="020B0503020204020204" pitchFamily="34" charset="-122"/>
                <a:ea typeface="微软雅黑" panose="020B0503020204020204" pitchFamily="34" charset="-122"/>
              </a:rPr>
              <a:t>议（</a:t>
            </a:r>
            <a:r>
              <a:rPr lang="en-US" altLang="zh-CN" sz="1050" b="1" dirty="0" err="1">
                <a:latin typeface="微软雅黑" panose="020B0503020204020204" pitchFamily="34" charset="-122"/>
                <a:ea typeface="微软雅黑" panose="020B0503020204020204" pitchFamily="34" charset="-122"/>
              </a:rPr>
              <a:t>liao</a:t>
            </a:r>
            <a:r>
              <a:rPr lang="zh-CN" altLang="en-US" sz="1050" b="1" dirty="0">
                <a:latin typeface="微软雅黑" panose="020B0503020204020204" pitchFamily="34" charset="-122"/>
                <a:ea typeface="微软雅黑" panose="020B0503020204020204" pitchFamily="34" charset="-122"/>
              </a:rPr>
              <a:t>）</a:t>
            </a:r>
          </a:p>
        </p:txBody>
      </p:sp>
      <p:sp>
        <p:nvSpPr>
          <p:cNvPr id="34" name="矩形 33"/>
          <p:cNvSpPr/>
          <p:nvPr/>
        </p:nvSpPr>
        <p:spPr>
          <a:xfrm>
            <a:off x="9619" y="932267"/>
            <a:ext cx="4293483" cy="692497"/>
          </a:xfrm>
          <a:prstGeom prst="rect">
            <a:avLst/>
          </a:prstGeom>
          <a:noFill/>
        </p:spPr>
        <p:txBody>
          <a:bodyPr wrap="none" lIns="68580" tIns="34290" rIns="68580" bIns="34290">
            <a:spAutoFit/>
          </a:bodyPr>
          <a:lstStyle/>
          <a:p>
            <a:pPr algn="ctr"/>
            <a:r>
              <a:rPr lang="zh-CN" altLang="en-US" sz="4050" b="1" dirty="0">
                <a:ln w="22225">
                  <a:solidFill>
                    <a:schemeClr val="accent2"/>
                  </a:solidFill>
                  <a:prstDash val="solid"/>
                </a:ln>
                <a:solidFill>
                  <a:schemeClr val="accent2">
                    <a:lumMod val="40000"/>
                    <a:lumOff val="60000"/>
                  </a:schemeClr>
                </a:solidFill>
                <a:latin typeface="微软雅黑" panose="020B0503020204020204" pitchFamily="34" charset="-122"/>
                <a:ea typeface="微软雅黑" panose="020B0503020204020204" pitchFamily="34" charset="-122"/>
              </a:rPr>
              <a:t>我在团队中的角色</a:t>
            </a:r>
          </a:p>
        </p:txBody>
      </p:sp>
      <p:sp>
        <p:nvSpPr>
          <p:cNvPr id="2" name="文本框 1"/>
          <p:cNvSpPr txBox="1"/>
          <p:nvPr/>
        </p:nvSpPr>
        <p:spPr>
          <a:xfrm>
            <a:off x="1567543" y="2053605"/>
            <a:ext cx="943428" cy="369332"/>
          </a:xfrm>
          <a:prstGeom prst="rect">
            <a:avLst/>
          </a:prstGeom>
          <a:noFill/>
        </p:spPr>
        <p:txBody>
          <a:bodyPr wrap="square" rtlCol="0">
            <a:spAutoFit/>
          </a:bodyPr>
          <a:lstStyle/>
          <a:p>
            <a:r>
              <a:rPr lang="zh-CN" altLang="en-US" dirty="0" smtClean="0"/>
              <a:t>郑辉</a:t>
            </a:r>
            <a:endParaRPr lang="zh-CN" altLang="en-US" dirty="0"/>
          </a:p>
        </p:txBody>
      </p:sp>
    </p:spTree>
    <p:extLst>
      <p:ext uri="{BB962C8B-B14F-4D97-AF65-F5344CB8AC3E}">
        <p14:creationId xmlns:p14="http://schemas.microsoft.com/office/powerpoint/2010/main" val="3757028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260648"/>
            <a:ext cx="5832648" cy="1754326"/>
          </a:xfrm>
          <a:prstGeom prst="rect">
            <a:avLst/>
          </a:prstGeom>
          <a:noFill/>
        </p:spPr>
        <p:txBody>
          <a:bodyPr wrap="square" rtlCol="0">
            <a:spAutoFit/>
          </a:bodyPr>
          <a:lstStyle/>
          <a:p>
            <a:r>
              <a:rPr lang="zh-CN" altLang="en-US" sz="4400" dirty="0" smtClean="0"/>
              <a:t>我在团队的位置</a:t>
            </a:r>
            <a:endParaRPr lang="en-US" altLang="zh-CN" sz="4400" dirty="0" smtClean="0"/>
          </a:p>
          <a:p>
            <a:r>
              <a:rPr lang="zh-CN" altLang="en-US" sz="3200" dirty="0" smtClean="0"/>
              <a:t>               </a:t>
            </a:r>
            <a:r>
              <a:rPr lang="en-US" altLang="zh-CN" sz="3200" dirty="0" smtClean="0"/>
              <a:t>           </a:t>
            </a:r>
          </a:p>
          <a:p>
            <a:r>
              <a:rPr lang="en-US" altLang="zh-CN" sz="3200" dirty="0"/>
              <a:t> </a:t>
            </a:r>
            <a:r>
              <a:rPr lang="en-US" altLang="zh-CN" sz="3200" dirty="0" smtClean="0"/>
              <a:t>                 </a:t>
            </a:r>
            <a:r>
              <a:rPr lang="zh-CN" altLang="en-US" sz="3200" dirty="0" smtClean="0"/>
              <a:t>刘兴国组  杨</a:t>
            </a:r>
            <a:r>
              <a:rPr lang="zh-CN" altLang="en-US" sz="3200" dirty="0"/>
              <a:t>亮</a:t>
            </a:r>
          </a:p>
        </p:txBody>
      </p:sp>
      <p:sp>
        <p:nvSpPr>
          <p:cNvPr id="3" name="TextBox 2"/>
          <p:cNvSpPr txBox="1"/>
          <p:nvPr/>
        </p:nvSpPr>
        <p:spPr>
          <a:xfrm>
            <a:off x="936104" y="2962687"/>
            <a:ext cx="6804248" cy="2554545"/>
          </a:xfrm>
          <a:prstGeom prst="rect">
            <a:avLst/>
          </a:prstGeom>
          <a:noFill/>
        </p:spPr>
        <p:txBody>
          <a:bodyPr wrap="square" rtlCol="0">
            <a:spAutoFit/>
          </a:bodyPr>
          <a:lstStyle/>
          <a:p>
            <a:r>
              <a:rPr lang="zh-CN" altLang="en-US" sz="3200" dirty="0" smtClean="0"/>
              <a:t>作为一位科研人员：做好科研</a:t>
            </a:r>
            <a:endParaRPr lang="en-US" altLang="zh-CN" sz="3200" dirty="0" smtClean="0"/>
          </a:p>
          <a:p>
            <a:endParaRPr lang="en-US" altLang="zh-CN" sz="3200" dirty="0" smtClean="0"/>
          </a:p>
          <a:p>
            <a:r>
              <a:rPr lang="zh-CN" altLang="en-US" sz="3200" dirty="0"/>
              <a:t>作为一位党员</a:t>
            </a:r>
            <a:r>
              <a:rPr lang="zh-CN" altLang="en-US" sz="3200" dirty="0" smtClean="0"/>
              <a:t>：端正</a:t>
            </a:r>
            <a:r>
              <a:rPr lang="zh-CN" altLang="en-US" sz="3200" dirty="0"/>
              <a:t>认识，摆正位置，更好地发挥先锋模范作用</a:t>
            </a:r>
            <a:r>
              <a:rPr lang="zh-CN" altLang="en-US" sz="3200" dirty="0" smtClean="0"/>
              <a:t>，更好地服务人民和社会。</a:t>
            </a:r>
            <a:endParaRPr lang="zh-CN" altLang="en-US" sz="3200" dirty="0"/>
          </a:p>
        </p:txBody>
      </p:sp>
    </p:spTree>
    <p:extLst>
      <p:ext uri="{BB962C8B-B14F-4D97-AF65-F5344CB8AC3E}">
        <p14:creationId xmlns:p14="http://schemas.microsoft.com/office/powerpoint/2010/main" val="3210581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271" y="970802"/>
            <a:ext cx="6585983" cy="4701848"/>
          </a:xfrm>
          <a:prstGeom prst="rect">
            <a:avLst/>
          </a:prstGeom>
        </p:spPr>
      </p:pic>
      <p:sp>
        <p:nvSpPr>
          <p:cNvPr id="6" name="上箭头 5"/>
          <p:cNvSpPr/>
          <p:nvPr/>
        </p:nvSpPr>
        <p:spPr>
          <a:xfrm>
            <a:off x="6287985" y="2705950"/>
            <a:ext cx="391886" cy="783772"/>
          </a:xfrm>
          <a:prstGeom prs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文本框 6"/>
          <p:cNvSpPr txBox="1"/>
          <p:nvPr/>
        </p:nvSpPr>
        <p:spPr>
          <a:xfrm>
            <a:off x="6311232" y="3553955"/>
            <a:ext cx="2276585" cy="369332"/>
          </a:xfrm>
          <a:prstGeom prst="rect">
            <a:avLst/>
          </a:prstGeom>
          <a:noFill/>
        </p:spPr>
        <p:txBody>
          <a:bodyPr wrap="none" rtlCol="0">
            <a:spAutoFit/>
          </a:bodyPr>
          <a:lstStyle/>
          <a:p>
            <a:r>
              <a:rPr lang="zh-CN" altLang="en-US" b="1" i="1" dirty="0">
                <a:solidFill>
                  <a:schemeClr val="accent2">
                    <a:lumMod val="75000"/>
                  </a:schemeClr>
                </a:solidFill>
                <a:effectLst>
                  <a:outerShdw blurRad="38100" dist="38100" dir="2700000" algn="tl">
                    <a:srgbClr val="000000">
                      <a:alpha val="43137"/>
                    </a:srgbClr>
                  </a:outerShdw>
                </a:effectLst>
              </a:rPr>
              <a:t>我在这儿了。。。。</a:t>
            </a:r>
          </a:p>
        </p:txBody>
      </p:sp>
      <p:sp>
        <p:nvSpPr>
          <p:cNvPr id="2" name="文本框 1"/>
          <p:cNvSpPr txBox="1"/>
          <p:nvPr/>
        </p:nvSpPr>
        <p:spPr>
          <a:xfrm>
            <a:off x="1553029" y="420914"/>
            <a:ext cx="1407885" cy="377372"/>
          </a:xfrm>
          <a:prstGeom prst="rect">
            <a:avLst/>
          </a:prstGeom>
          <a:noFill/>
        </p:spPr>
        <p:txBody>
          <a:bodyPr wrap="square" rtlCol="0">
            <a:spAutoFit/>
          </a:bodyPr>
          <a:lstStyle/>
          <a:p>
            <a:r>
              <a:rPr lang="zh-CN" altLang="en-US" dirty="0" smtClean="0"/>
              <a:t>李长朋</a:t>
            </a:r>
            <a:endParaRPr lang="zh-CN" altLang="en-US" dirty="0"/>
          </a:p>
        </p:txBody>
      </p:sp>
    </p:spTree>
    <p:extLst>
      <p:ext uri="{BB962C8B-B14F-4D97-AF65-F5344CB8AC3E}">
        <p14:creationId xmlns:p14="http://schemas.microsoft.com/office/powerpoint/2010/main" val="560358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7248525" y="1757045"/>
            <a:ext cx="2540" cy="1692275"/>
          </a:xfrm>
          <a:prstGeom prst="line">
            <a:avLst/>
          </a:prstGeom>
          <a:ln w="73025" cmpd="sng">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 name="直接连接符 6"/>
          <p:cNvCxnSpPr>
            <a:endCxn id="8" idx="3"/>
          </p:cNvCxnSpPr>
          <p:nvPr/>
        </p:nvCxnSpPr>
        <p:spPr>
          <a:xfrm>
            <a:off x="6921818" y="3651409"/>
            <a:ext cx="641509" cy="10478"/>
          </a:xfrm>
          <a:prstGeom prst="line">
            <a:avLst/>
          </a:prstGeom>
          <a:solidFill>
            <a:schemeClr val="accent1"/>
          </a:solidFill>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任意多边形 7"/>
          <p:cNvSpPr/>
          <p:nvPr/>
        </p:nvSpPr>
        <p:spPr>
          <a:xfrm>
            <a:off x="6921341" y="3449479"/>
            <a:ext cx="641985" cy="212408"/>
          </a:xfrm>
          <a:custGeom>
            <a:avLst/>
            <a:gdLst>
              <a:gd name="connisteX0" fmla="*/ 0 w 855980"/>
              <a:gd name="connsiteY0" fmla="*/ 586311 h 599646"/>
              <a:gd name="connisteX1" fmla="*/ 210820 w 855980"/>
              <a:gd name="connsiteY1" fmla="*/ 99266 h 599646"/>
              <a:gd name="connisteX2" fmla="*/ 631825 w 855980"/>
              <a:gd name="connsiteY2" fmla="*/ 59896 h 599646"/>
              <a:gd name="connisteX3" fmla="*/ 855980 w 855980"/>
              <a:gd name="connsiteY3" fmla="*/ 599646 h 599646"/>
            </a:gdLst>
            <a:ahLst/>
            <a:cxnLst>
              <a:cxn ang="0">
                <a:pos x="connisteX0" y="connsiteY0"/>
              </a:cxn>
              <a:cxn ang="0">
                <a:pos x="connisteX1" y="connsiteY1"/>
              </a:cxn>
              <a:cxn ang="0">
                <a:pos x="connisteX2" y="connsiteY2"/>
              </a:cxn>
              <a:cxn ang="0">
                <a:pos x="connisteX3" y="connsiteY3"/>
              </a:cxn>
            </a:cxnLst>
            <a:rect l="l" t="t" r="r" b="b"/>
            <a:pathLst>
              <a:path w="855980" h="599646">
                <a:moveTo>
                  <a:pt x="0" y="586311"/>
                </a:moveTo>
                <a:cubicBezTo>
                  <a:pt x="33655" y="489791"/>
                  <a:pt x="84455" y="204676"/>
                  <a:pt x="210820" y="99266"/>
                </a:cubicBezTo>
                <a:cubicBezTo>
                  <a:pt x="337185" y="-6144"/>
                  <a:pt x="502920" y="-40434"/>
                  <a:pt x="631825" y="59896"/>
                </a:cubicBezTo>
                <a:cubicBezTo>
                  <a:pt x="760730" y="160226"/>
                  <a:pt x="819785" y="491061"/>
                  <a:pt x="855980" y="599646"/>
                </a:cubicBezTo>
              </a:path>
            </a:pathLst>
          </a:custGeom>
          <a:solidFill>
            <a:schemeClr val="accent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9" name="直接连接符 8"/>
          <p:cNvCxnSpPr/>
          <p:nvPr/>
        </p:nvCxnSpPr>
        <p:spPr>
          <a:xfrm flipH="1">
            <a:off x="6426200" y="3657600"/>
            <a:ext cx="495300" cy="794385"/>
          </a:xfrm>
          <a:prstGeom prst="line">
            <a:avLst/>
          </a:prstGeom>
          <a:ln w="28575" cmpd="sng">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550785" y="3646170"/>
            <a:ext cx="518160" cy="895985"/>
          </a:xfrm>
          <a:prstGeom prst="line">
            <a:avLst/>
          </a:prstGeom>
          <a:ln w="28575" cmpd="sng">
            <a:solidFill>
              <a:schemeClr val="accent5"/>
            </a:solidFill>
            <a:prstDash val="solid"/>
          </a:ln>
        </p:spPr>
        <p:style>
          <a:lnRef idx="1">
            <a:schemeClr val="accent1"/>
          </a:lnRef>
          <a:fillRef idx="0">
            <a:schemeClr val="accent1"/>
          </a:fillRef>
          <a:effectRef idx="0">
            <a:schemeClr val="accent1"/>
          </a:effectRef>
          <a:fontRef idx="minor">
            <a:schemeClr val="tx1"/>
          </a:fontRef>
        </p:style>
      </p:cxnSp>
      <p:sp>
        <p:nvSpPr>
          <p:cNvPr id="16" name="弧形 15"/>
          <p:cNvSpPr/>
          <p:nvPr/>
        </p:nvSpPr>
        <p:spPr>
          <a:xfrm rot="20760000">
            <a:off x="4915535" y="4422140"/>
            <a:ext cx="3379470" cy="1503680"/>
          </a:xfrm>
          <a:prstGeom prst="arc">
            <a:avLst>
              <a:gd name="adj1" fmla="val 16200000"/>
              <a:gd name="adj2" fmla="val 21011156"/>
            </a:avLst>
          </a:prstGeom>
          <a:ln w="28575" cmpd="sng">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弧形 16"/>
          <p:cNvSpPr/>
          <p:nvPr/>
        </p:nvSpPr>
        <p:spPr>
          <a:xfrm rot="9960000">
            <a:off x="6203315" y="3060700"/>
            <a:ext cx="3342640" cy="1503680"/>
          </a:xfrm>
          <a:prstGeom prst="arc">
            <a:avLst>
              <a:gd name="adj1" fmla="val 16200000"/>
              <a:gd name="adj2" fmla="val 21011156"/>
            </a:avLst>
          </a:prstGeom>
          <a:ln w="28575" cmpd="sng">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8" name="图片 17" descr="3"/>
          <p:cNvPicPr>
            <a:picLocks noChangeAspect="1"/>
          </p:cNvPicPr>
          <p:nvPr/>
        </p:nvPicPr>
        <p:blipFill>
          <a:blip r:embed="rId2"/>
          <a:stretch>
            <a:fillRect/>
          </a:stretch>
        </p:blipFill>
        <p:spPr>
          <a:xfrm>
            <a:off x="6040755" y="4787900"/>
            <a:ext cx="2348230" cy="1695450"/>
          </a:xfrm>
          <a:prstGeom prst="rect">
            <a:avLst/>
          </a:prstGeom>
        </p:spPr>
      </p:pic>
      <p:cxnSp>
        <p:nvCxnSpPr>
          <p:cNvPr id="19" name="直接连接符 18"/>
          <p:cNvCxnSpPr/>
          <p:nvPr/>
        </p:nvCxnSpPr>
        <p:spPr>
          <a:xfrm flipH="1">
            <a:off x="5572125" y="4516755"/>
            <a:ext cx="829310" cy="1288415"/>
          </a:xfrm>
          <a:prstGeom prst="line">
            <a:avLst/>
          </a:prstGeom>
          <a:ln w="12700" cmpd="sng">
            <a:solidFill>
              <a:schemeClr val="accent1">
                <a:shade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073390" y="4592955"/>
            <a:ext cx="723265" cy="1290320"/>
          </a:xfrm>
          <a:prstGeom prst="line">
            <a:avLst/>
          </a:prstGeom>
          <a:ln w="12700" cmpd="sng">
            <a:solidFill>
              <a:schemeClr val="accent1">
                <a:shade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1" name="弧形 20"/>
          <p:cNvSpPr/>
          <p:nvPr/>
        </p:nvSpPr>
        <p:spPr>
          <a:xfrm rot="7920000">
            <a:off x="6874510" y="3643630"/>
            <a:ext cx="763905" cy="847725"/>
          </a:xfrm>
          <a:prstGeom prst="arc">
            <a:avLst/>
          </a:prstGeom>
          <a:ln w="1270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22" name="图片 21"/>
          <p:cNvPicPr>
            <a:picLocks noChangeAspect="1"/>
          </p:cNvPicPr>
          <p:nvPr/>
        </p:nvPicPr>
        <p:blipFill>
          <a:blip r:embed="rId3"/>
          <a:stretch>
            <a:fillRect/>
          </a:stretch>
        </p:blipFill>
        <p:spPr>
          <a:xfrm>
            <a:off x="474345" y="2727325"/>
            <a:ext cx="5194935" cy="2581910"/>
          </a:xfrm>
          <a:prstGeom prst="rect">
            <a:avLst/>
          </a:prstGeom>
        </p:spPr>
      </p:pic>
      <p:sp>
        <p:nvSpPr>
          <p:cNvPr id="26" name="标题 25"/>
          <p:cNvSpPr>
            <a:spLocks noGrp="1"/>
          </p:cNvSpPr>
          <p:nvPr>
            <p:ph type="title"/>
          </p:nvPr>
        </p:nvSpPr>
        <p:spPr>
          <a:xfrm>
            <a:off x="1574800" y="88900"/>
            <a:ext cx="5994400" cy="1458595"/>
          </a:xfrm>
        </p:spPr>
        <p:txBody>
          <a:bodyPr>
            <a:normAutofit/>
          </a:bodyPr>
          <a:lstStyle/>
          <a:p>
            <a:pPr algn="ctr">
              <a:lnSpc>
                <a:spcPct val="150000"/>
              </a:lnSpc>
            </a:pPr>
            <a:r>
              <a:rPr lang="zh-CN" altLang="en-US" sz="3600" dirty="0" smtClean="0">
                <a:solidFill>
                  <a:schemeClr val="tx1"/>
                </a:solidFill>
                <a:latin typeface="黑体" panose="02010609060101010101" charset="-122"/>
                <a:ea typeface="黑体" panose="02010609060101010101" charset="-122"/>
              </a:rPr>
              <a:t>我在团队中的位置 </a:t>
            </a:r>
            <a:br>
              <a:rPr lang="zh-CN" altLang="en-US" sz="3600" dirty="0" smtClean="0">
                <a:solidFill>
                  <a:schemeClr val="tx1"/>
                </a:solidFill>
                <a:latin typeface="黑体" panose="02010609060101010101" charset="-122"/>
                <a:ea typeface="黑体" panose="02010609060101010101" charset="-122"/>
              </a:rPr>
            </a:br>
            <a:r>
              <a:rPr lang="en-US" altLang="zh-CN" sz="2000" b="1" dirty="0">
                <a:solidFill>
                  <a:schemeClr val="tx1">
                    <a:lumMod val="75000"/>
                    <a:lumOff val="25000"/>
                  </a:schemeClr>
                </a:solidFill>
                <a:latin typeface="Times New Roman" panose="02020603050405020304" charset="0"/>
                <a:sym typeface="+mn-ea"/>
              </a:rPr>
              <a:t>——</a:t>
            </a:r>
            <a:r>
              <a:rPr lang="zh-CN" altLang="en-US" sz="2000" b="1" dirty="0">
                <a:solidFill>
                  <a:schemeClr val="tx1">
                    <a:lumMod val="75000"/>
                    <a:lumOff val="25000"/>
                  </a:schemeClr>
                </a:solidFill>
                <a:latin typeface="Times New Roman" panose="02020603050405020304" charset="0"/>
                <a:sym typeface="+mn-ea"/>
              </a:rPr>
              <a:t>由</a:t>
            </a:r>
            <a:r>
              <a:rPr lang="en-US" altLang="zh-CN" sz="2000" b="1" dirty="0">
                <a:solidFill>
                  <a:schemeClr val="tx1">
                    <a:lumMod val="75000"/>
                    <a:lumOff val="25000"/>
                  </a:schemeClr>
                </a:solidFill>
                <a:latin typeface="Times New Roman" panose="02020603050405020304" charset="0"/>
                <a:sym typeface="+mn-ea"/>
              </a:rPr>
              <a:t>“</a:t>
            </a:r>
            <a:r>
              <a:rPr lang="zh-CN" altLang="en-US" sz="2000" b="1" dirty="0">
                <a:solidFill>
                  <a:schemeClr val="tx1">
                    <a:lumMod val="75000"/>
                    <a:lumOff val="25000"/>
                  </a:schemeClr>
                </a:solidFill>
                <a:latin typeface="Times New Roman" panose="02020603050405020304" charset="0"/>
                <a:sym typeface="+mn-ea"/>
              </a:rPr>
              <a:t>发文章与造福人类</a:t>
            </a:r>
            <a:r>
              <a:rPr lang="en-US" altLang="zh-CN" sz="2000" b="1" dirty="0">
                <a:solidFill>
                  <a:schemeClr val="tx1">
                    <a:lumMod val="75000"/>
                    <a:lumOff val="25000"/>
                  </a:schemeClr>
                </a:solidFill>
                <a:latin typeface="Times New Roman" panose="02020603050405020304" charset="0"/>
                <a:sym typeface="+mn-ea"/>
              </a:rPr>
              <a:t>”</a:t>
            </a:r>
            <a:r>
              <a:rPr lang="zh-CN" altLang="en-US" sz="2000" b="1" dirty="0">
                <a:solidFill>
                  <a:schemeClr val="tx1">
                    <a:lumMod val="75000"/>
                    <a:lumOff val="25000"/>
                  </a:schemeClr>
                </a:solidFill>
                <a:latin typeface="Times New Roman" panose="02020603050405020304" charset="0"/>
                <a:sym typeface="+mn-ea"/>
              </a:rPr>
              <a:t>引发的思考</a:t>
            </a:r>
            <a:endParaRPr lang="zh-CN" altLang="en-US" sz="2000" b="1" dirty="0" smtClean="0">
              <a:solidFill>
                <a:schemeClr val="tx1">
                  <a:lumMod val="75000"/>
                  <a:lumOff val="25000"/>
                </a:schemeClr>
              </a:solidFill>
              <a:latin typeface="Times New Roman" panose="02020603050405020304" charset="0"/>
              <a:ea typeface="黑体" panose="02010609060101010101" charset="-122"/>
              <a:sym typeface="+mn-ea"/>
            </a:endParaRPr>
          </a:p>
        </p:txBody>
      </p:sp>
      <p:sp>
        <p:nvSpPr>
          <p:cNvPr id="27" name="椭圆 26"/>
          <p:cNvSpPr/>
          <p:nvPr/>
        </p:nvSpPr>
        <p:spPr>
          <a:xfrm>
            <a:off x="4949190" y="3688715"/>
            <a:ext cx="828006" cy="828006"/>
          </a:xfrm>
          <a:prstGeom prst="ellipse">
            <a:avLst/>
          </a:prstGeom>
          <a:noFill/>
          <a:ln w="635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18" name="Text Box 2"/>
          <p:cNvSpPr txBox="1"/>
          <p:nvPr/>
        </p:nvSpPr>
        <p:spPr>
          <a:xfrm>
            <a:off x="474345" y="2225675"/>
            <a:ext cx="4419600" cy="337185"/>
          </a:xfrm>
          <a:prstGeom prst="rect">
            <a:avLst/>
          </a:prstGeom>
          <a:noFill/>
          <a:ln w="9525">
            <a:noFill/>
          </a:ln>
        </p:spPr>
        <p:txBody>
          <a:bodyPr>
            <a:spAutoFit/>
          </a:bodyPr>
          <a:lstStyle/>
          <a:p>
            <a:pPr>
              <a:spcBef>
                <a:spcPct val="50000"/>
              </a:spcBef>
            </a:pPr>
            <a:r>
              <a:rPr lang="zh-CN" altLang="en-US" sz="1600" b="1" dirty="0">
                <a:solidFill>
                  <a:schemeClr val="tx1">
                    <a:lumMod val="65000"/>
                    <a:lumOff val="35000"/>
                  </a:schemeClr>
                </a:solidFill>
                <a:latin typeface="Times New Roman" panose="02020603050405020304" charset="0"/>
              </a:rPr>
              <a:t>新药研究与开发历程：</a:t>
            </a:r>
          </a:p>
        </p:txBody>
      </p:sp>
      <p:sp>
        <p:nvSpPr>
          <p:cNvPr id="3" name="Text Box 2"/>
          <p:cNvSpPr txBox="1"/>
          <p:nvPr/>
        </p:nvSpPr>
        <p:spPr>
          <a:xfrm>
            <a:off x="7550785" y="1148715"/>
            <a:ext cx="1424940" cy="398780"/>
          </a:xfrm>
          <a:prstGeom prst="rect">
            <a:avLst/>
          </a:prstGeom>
          <a:noFill/>
          <a:ln w="9525">
            <a:noFill/>
          </a:ln>
        </p:spPr>
        <p:txBody>
          <a:bodyPr wrap="square">
            <a:spAutoFit/>
          </a:bodyPr>
          <a:lstStyle/>
          <a:p>
            <a:pPr>
              <a:spcBef>
                <a:spcPct val="50000"/>
              </a:spcBef>
            </a:pPr>
            <a:r>
              <a:rPr lang="en-US" altLang="zh-CN" sz="2000" dirty="0" smtClean="0">
                <a:solidFill>
                  <a:schemeClr val="tx1">
                    <a:lumMod val="65000"/>
                    <a:lumOff val="35000"/>
                  </a:schemeClr>
                </a:solidFill>
                <a:latin typeface="黑体" panose="02010609060101010101" charset="-122"/>
                <a:ea typeface="黑体" panose="02010609060101010101" charset="-122"/>
                <a:sym typeface="+mn-ea"/>
              </a:rPr>
              <a:t> ( </a:t>
            </a:r>
            <a:r>
              <a:rPr lang="zh-CN" altLang="en-US" sz="2000" dirty="0" smtClean="0">
                <a:solidFill>
                  <a:schemeClr val="tx1">
                    <a:lumMod val="65000"/>
                    <a:lumOff val="35000"/>
                  </a:schemeClr>
                </a:solidFill>
                <a:latin typeface="黑体" panose="02010609060101010101" charset="-122"/>
                <a:ea typeface="黑体" panose="02010609060101010101" charset="-122"/>
                <a:sym typeface="+mn-ea"/>
              </a:rPr>
              <a:t>杨肖 </a:t>
            </a:r>
            <a:r>
              <a:rPr lang="en-US" altLang="zh-CN" sz="2000" dirty="0" smtClean="0">
                <a:solidFill>
                  <a:schemeClr val="tx1">
                    <a:lumMod val="65000"/>
                    <a:lumOff val="35000"/>
                  </a:schemeClr>
                </a:solidFill>
                <a:latin typeface="黑体" panose="02010609060101010101" charset="-122"/>
                <a:ea typeface="黑体" panose="02010609060101010101" charset="-122"/>
                <a:sym typeface="+mn-ea"/>
              </a:rPr>
              <a:t>)</a:t>
            </a:r>
            <a:endParaRPr lang="en-US" altLang="zh-CN" sz="2000" b="1" dirty="0" smtClean="0">
              <a:solidFill>
                <a:schemeClr val="tx1">
                  <a:lumMod val="65000"/>
                  <a:lumOff val="35000"/>
                </a:schemeClr>
              </a:solidFill>
              <a:latin typeface="黑体" panose="02010609060101010101" charset="-122"/>
              <a:ea typeface="黑体" panose="02010609060101010101" charset="-122"/>
              <a:sym typeface="+mn-ea"/>
            </a:endParaRPr>
          </a:p>
        </p:txBody>
      </p:sp>
    </p:spTree>
    <p:extLst>
      <p:ext uri="{BB962C8B-B14F-4D97-AF65-F5344CB8AC3E}">
        <p14:creationId xmlns:p14="http://schemas.microsoft.com/office/powerpoint/2010/main" val="4213521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extLst/>
          </p:nvPr>
        </p:nvGraphicFramePr>
        <p:xfrm>
          <a:off x="603913" y="1182365"/>
          <a:ext cx="6285932" cy="4245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本框 4"/>
          <p:cNvSpPr txBox="1"/>
          <p:nvPr/>
        </p:nvSpPr>
        <p:spPr>
          <a:xfrm>
            <a:off x="7441442" y="5289361"/>
            <a:ext cx="829101" cy="300082"/>
          </a:xfrm>
          <a:prstGeom prst="rect">
            <a:avLst/>
          </a:prstGeom>
          <a:noFill/>
        </p:spPr>
        <p:txBody>
          <a:bodyPr wrap="square" rtlCol="0">
            <a:spAutoFit/>
          </a:bodyPr>
          <a:lstStyle/>
          <a:p>
            <a:r>
              <a:rPr lang="zh-CN" altLang="en-US" sz="1350" dirty="0"/>
              <a:t>周雪珂</a:t>
            </a:r>
          </a:p>
        </p:txBody>
      </p:sp>
    </p:spTree>
    <p:extLst>
      <p:ext uri="{BB962C8B-B14F-4D97-AF65-F5344CB8AC3E}">
        <p14:creationId xmlns:p14="http://schemas.microsoft.com/office/powerpoint/2010/main" val="3252912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329A2AB0-E22B-47CB-9241-4559EEDF7F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45" y="2265858"/>
            <a:ext cx="2077418" cy="1571924"/>
          </a:xfrm>
          <a:prstGeom prst="rect">
            <a:avLst/>
          </a:prstGeom>
        </p:spPr>
      </p:pic>
      <p:grpSp>
        <p:nvGrpSpPr>
          <p:cNvPr id="3" name="组合 2"/>
          <p:cNvGrpSpPr>
            <a:grpSpLocks/>
          </p:cNvGrpSpPr>
          <p:nvPr/>
        </p:nvGrpSpPr>
        <p:grpSpPr bwMode="auto">
          <a:xfrm>
            <a:off x="1876425" y="2143125"/>
            <a:ext cx="5391150" cy="3600450"/>
            <a:chOff x="1876406" y="2235253"/>
            <a:chExt cx="5391188" cy="3600450"/>
          </a:xfrm>
        </p:grpSpPr>
        <p:sp>
          <p:nvSpPr>
            <p:cNvPr id="4" name="Freeform 13"/>
            <p:cNvSpPr>
              <a:spLocks/>
            </p:cNvSpPr>
            <p:nvPr/>
          </p:nvSpPr>
          <p:spPr bwMode="auto">
            <a:xfrm>
              <a:off x="1876406" y="2235253"/>
              <a:ext cx="2695594" cy="3600450"/>
            </a:xfrm>
            <a:custGeom>
              <a:avLst/>
              <a:gdLst>
                <a:gd name="T0" fmla="*/ 1698 w 1698"/>
                <a:gd name="T1" fmla="*/ 0 h 2268"/>
                <a:gd name="T2" fmla="*/ 1698 w 1698"/>
                <a:gd name="T3" fmla="*/ 2268 h 2268"/>
                <a:gd name="T4" fmla="*/ 0 w 1698"/>
                <a:gd name="T5" fmla="*/ 1991 h 2268"/>
                <a:gd name="T6" fmla="*/ 718 w 1698"/>
                <a:gd name="T7" fmla="*/ 1295 h 2268"/>
                <a:gd name="T8" fmla="*/ 1040 w 1698"/>
                <a:gd name="T9" fmla="*/ 555 h 2268"/>
                <a:gd name="T10" fmla="*/ 531 w 1698"/>
                <a:gd name="T11" fmla="*/ 555 h 2268"/>
                <a:gd name="T12" fmla="*/ 1698 w 1698"/>
                <a:gd name="T13" fmla="*/ 0 h 22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98" h="2268">
                  <a:moveTo>
                    <a:pt x="1698" y="0"/>
                  </a:moveTo>
                  <a:lnTo>
                    <a:pt x="1698" y="2268"/>
                  </a:lnTo>
                  <a:cubicBezTo>
                    <a:pt x="1698" y="2268"/>
                    <a:pt x="179" y="2200"/>
                    <a:pt x="0" y="1991"/>
                  </a:cubicBezTo>
                  <a:cubicBezTo>
                    <a:pt x="217" y="1767"/>
                    <a:pt x="509" y="1520"/>
                    <a:pt x="718" y="1295"/>
                  </a:cubicBezTo>
                  <a:cubicBezTo>
                    <a:pt x="927" y="1070"/>
                    <a:pt x="1071" y="678"/>
                    <a:pt x="1040" y="555"/>
                  </a:cubicBezTo>
                  <a:lnTo>
                    <a:pt x="531" y="555"/>
                  </a:lnTo>
                  <a:lnTo>
                    <a:pt x="1698" y="0"/>
                  </a:lnTo>
                  <a:close/>
                </a:path>
              </a:pathLst>
            </a:custGeom>
            <a:gradFill rotWithShape="0">
              <a:gsLst>
                <a:gs pos="0">
                  <a:srgbClr val="99CC00"/>
                </a:gs>
                <a:gs pos="100000">
                  <a:srgbClr val="FFFFFF"/>
                </a:gs>
              </a:gsLst>
              <a:lin ang="5400000" scaled="1"/>
            </a:gradFill>
            <a:ln w="9525" cap="flat" cmpd="sng">
              <a:noFill/>
              <a:prstDash val="solid"/>
              <a:round/>
              <a:headEnd type="none" w="med" len="med"/>
              <a:tailEnd type="none" w="med" len="med"/>
            </a:ln>
            <a:effectLst>
              <a:outerShdw dist="52363" dir="6242175" algn="ctr" rotWithShape="0">
                <a:srgbClr val="669900"/>
              </a:outerShdw>
            </a:effectLst>
          </p:spPr>
          <p:txBody>
            <a:bodyPr wrap="none" anchor="ctr"/>
            <a:lstStyle/>
            <a:p>
              <a:pPr>
                <a:defRPr/>
              </a:pPr>
              <a:endParaRPr lang="zh-CN" altLang="en-US">
                <a:latin typeface="微软雅黑" pitchFamily="34" charset="-122"/>
                <a:ea typeface="微软雅黑" pitchFamily="34" charset="-122"/>
              </a:endParaRPr>
            </a:p>
          </p:txBody>
        </p:sp>
        <p:sp>
          <p:nvSpPr>
            <p:cNvPr id="5" name="Freeform 19"/>
            <p:cNvSpPr>
              <a:spLocks/>
            </p:cNvSpPr>
            <p:nvPr/>
          </p:nvSpPr>
          <p:spPr bwMode="auto">
            <a:xfrm flipH="1">
              <a:off x="4572000" y="2235253"/>
              <a:ext cx="2695594" cy="3600450"/>
            </a:xfrm>
            <a:custGeom>
              <a:avLst/>
              <a:gdLst>
                <a:gd name="T0" fmla="*/ 1698 w 1698"/>
                <a:gd name="T1" fmla="*/ 0 h 2268"/>
                <a:gd name="T2" fmla="*/ 1698 w 1698"/>
                <a:gd name="T3" fmla="*/ 2268 h 2268"/>
                <a:gd name="T4" fmla="*/ 0 w 1698"/>
                <a:gd name="T5" fmla="*/ 1991 h 2268"/>
                <a:gd name="T6" fmla="*/ 718 w 1698"/>
                <a:gd name="T7" fmla="*/ 1295 h 2268"/>
                <a:gd name="T8" fmla="*/ 1040 w 1698"/>
                <a:gd name="T9" fmla="*/ 555 h 2268"/>
                <a:gd name="T10" fmla="*/ 531 w 1698"/>
                <a:gd name="T11" fmla="*/ 555 h 2268"/>
                <a:gd name="T12" fmla="*/ 1698 w 1698"/>
                <a:gd name="T13" fmla="*/ 0 h 22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98" h="2268">
                  <a:moveTo>
                    <a:pt x="1698" y="0"/>
                  </a:moveTo>
                  <a:lnTo>
                    <a:pt x="1698" y="2268"/>
                  </a:lnTo>
                  <a:cubicBezTo>
                    <a:pt x="1698" y="2268"/>
                    <a:pt x="179" y="2200"/>
                    <a:pt x="0" y="1991"/>
                  </a:cubicBezTo>
                  <a:cubicBezTo>
                    <a:pt x="217" y="1767"/>
                    <a:pt x="509" y="1520"/>
                    <a:pt x="718" y="1295"/>
                  </a:cubicBezTo>
                  <a:cubicBezTo>
                    <a:pt x="927" y="1070"/>
                    <a:pt x="1071" y="678"/>
                    <a:pt x="1040" y="555"/>
                  </a:cubicBezTo>
                  <a:lnTo>
                    <a:pt x="531" y="555"/>
                  </a:lnTo>
                  <a:lnTo>
                    <a:pt x="1698" y="0"/>
                  </a:lnTo>
                  <a:close/>
                </a:path>
              </a:pathLst>
            </a:custGeom>
            <a:gradFill rotWithShape="0">
              <a:gsLst>
                <a:gs pos="0">
                  <a:srgbClr val="99CC00"/>
                </a:gs>
                <a:gs pos="100000">
                  <a:srgbClr val="FFFFFF"/>
                </a:gs>
              </a:gsLst>
              <a:lin ang="5400000" scaled="1"/>
            </a:gradFill>
            <a:ln w="9525" cap="flat" cmpd="sng">
              <a:noFill/>
              <a:prstDash val="solid"/>
              <a:round/>
              <a:headEnd type="none" w="med" len="med"/>
              <a:tailEnd type="none" w="med" len="med"/>
            </a:ln>
            <a:effectLst>
              <a:outerShdw dist="50800" dir="5400000" algn="ctr" rotWithShape="0">
                <a:srgbClr val="669900"/>
              </a:outerShdw>
            </a:effectLst>
          </p:spPr>
          <p:txBody>
            <a:bodyPr wrap="none" anchor="ctr"/>
            <a:lstStyle/>
            <a:p>
              <a:pPr>
                <a:defRPr/>
              </a:pPr>
              <a:endParaRPr lang="zh-CN" altLang="en-US">
                <a:latin typeface="微软雅黑" pitchFamily="34" charset="-122"/>
                <a:ea typeface="微软雅黑" pitchFamily="34" charset="-122"/>
              </a:endParaRPr>
            </a:p>
          </p:txBody>
        </p:sp>
      </p:grpSp>
      <p:sp>
        <p:nvSpPr>
          <p:cNvPr id="22530" name="AutoShape 24"/>
          <p:cNvSpPr>
            <a:spLocks noChangeArrowheads="1"/>
          </p:cNvSpPr>
          <p:nvPr/>
        </p:nvSpPr>
        <p:spPr bwMode="auto">
          <a:xfrm flipV="1">
            <a:off x="1139825" y="3622675"/>
            <a:ext cx="6864350" cy="21891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9087 h 21600"/>
            </a:gdLst>
            <a:ahLst/>
            <a:cxnLst>
              <a:cxn ang="T8">
                <a:pos x="T0" y="T1"/>
              </a:cxn>
              <a:cxn ang="T9">
                <a:pos x="T2" y="T3"/>
              </a:cxn>
              <a:cxn ang="T10">
                <a:pos x="T4" y="T5"/>
              </a:cxn>
              <a:cxn ang="T11">
                <a:pos x="T6" y="T7"/>
              </a:cxn>
            </a:cxnLst>
            <a:rect l="T12" t="T13" r="T14" b="T15"/>
            <a:pathLst>
              <a:path w="21600" h="21600">
                <a:moveTo>
                  <a:pt x="1552" y="11910"/>
                </a:moveTo>
                <a:cubicBezTo>
                  <a:pt x="1508" y="11542"/>
                  <a:pt x="1486" y="11171"/>
                  <a:pt x="1486" y="10800"/>
                </a:cubicBezTo>
                <a:cubicBezTo>
                  <a:pt x="1486" y="5656"/>
                  <a:pt x="5656" y="1486"/>
                  <a:pt x="10800" y="1486"/>
                </a:cubicBezTo>
                <a:cubicBezTo>
                  <a:pt x="15943" y="1486"/>
                  <a:pt x="20114" y="5656"/>
                  <a:pt x="20114" y="10800"/>
                </a:cubicBezTo>
                <a:cubicBezTo>
                  <a:pt x="20114" y="11171"/>
                  <a:pt x="20091" y="11542"/>
                  <a:pt x="20047" y="11910"/>
                </a:cubicBezTo>
                <a:lnTo>
                  <a:pt x="21522" y="12088"/>
                </a:lnTo>
                <a:cubicBezTo>
                  <a:pt x="21574" y="11660"/>
                  <a:pt x="21600" y="11230"/>
                  <a:pt x="21600" y="10800"/>
                </a:cubicBezTo>
                <a:cubicBezTo>
                  <a:pt x="21600" y="4835"/>
                  <a:pt x="16764" y="0"/>
                  <a:pt x="10800" y="0"/>
                </a:cubicBezTo>
                <a:cubicBezTo>
                  <a:pt x="4835" y="0"/>
                  <a:pt x="0" y="4835"/>
                  <a:pt x="0" y="10800"/>
                </a:cubicBezTo>
                <a:cubicBezTo>
                  <a:pt x="-1" y="11230"/>
                  <a:pt x="25" y="11660"/>
                  <a:pt x="77" y="12088"/>
                </a:cubicBezTo>
                <a:lnTo>
                  <a:pt x="1552" y="11910"/>
                </a:lnTo>
                <a:close/>
              </a:path>
            </a:pathLst>
          </a:custGeom>
          <a:gradFill rotWithShape="0">
            <a:gsLst>
              <a:gs pos="0">
                <a:srgbClr val="0099CC"/>
              </a:gs>
              <a:gs pos="100000">
                <a:srgbClr val="003399"/>
              </a:gs>
            </a:gsLst>
            <a:lin ang="5400000" scaled="1"/>
          </a:gradFill>
          <a:ln w="9525" algn="ctr">
            <a:noFill/>
            <a:miter lim="800000"/>
            <a:headEnd/>
            <a:tailEnd/>
          </a:ln>
        </p:spPr>
        <p:txBody>
          <a:bodyPr wrap="none" anchor="ctr"/>
          <a:lstStyle/>
          <a:p>
            <a:endParaRPr lang="zh-CN" altLang="en-US">
              <a:latin typeface="微软雅黑" pitchFamily="34" charset="-122"/>
              <a:ea typeface="微软雅黑" pitchFamily="34" charset="-122"/>
            </a:endParaRPr>
          </a:p>
        </p:txBody>
      </p:sp>
      <p:sp>
        <p:nvSpPr>
          <p:cNvPr id="22531" name="AutoShape 32"/>
          <p:cNvSpPr>
            <a:spLocks noChangeArrowheads="1"/>
          </p:cNvSpPr>
          <p:nvPr/>
        </p:nvSpPr>
        <p:spPr bwMode="auto">
          <a:xfrm flipV="1">
            <a:off x="1139825" y="3525838"/>
            <a:ext cx="6864350" cy="218916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9087 h 21600"/>
            </a:gdLst>
            <a:ahLst/>
            <a:cxnLst>
              <a:cxn ang="T8">
                <a:pos x="T0" y="T1"/>
              </a:cxn>
              <a:cxn ang="T9">
                <a:pos x="T2" y="T3"/>
              </a:cxn>
              <a:cxn ang="T10">
                <a:pos x="T4" y="T5"/>
              </a:cxn>
              <a:cxn ang="T11">
                <a:pos x="T6" y="T7"/>
              </a:cxn>
            </a:cxnLst>
            <a:rect l="T12" t="T13" r="T14" b="T15"/>
            <a:pathLst>
              <a:path w="21600" h="21600">
                <a:moveTo>
                  <a:pt x="1552" y="11910"/>
                </a:moveTo>
                <a:cubicBezTo>
                  <a:pt x="1508" y="11542"/>
                  <a:pt x="1486" y="11171"/>
                  <a:pt x="1486" y="10800"/>
                </a:cubicBezTo>
                <a:cubicBezTo>
                  <a:pt x="1486" y="5656"/>
                  <a:pt x="5656" y="1486"/>
                  <a:pt x="10800" y="1486"/>
                </a:cubicBezTo>
                <a:cubicBezTo>
                  <a:pt x="15943" y="1486"/>
                  <a:pt x="20114" y="5656"/>
                  <a:pt x="20114" y="10800"/>
                </a:cubicBezTo>
                <a:cubicBezTo>
                  <a:pt x="20114" y="11171"/>
                  <a:pt x="20091" y="11542"/>
                  <a:pt x="20047" y="11910"/>
                </a:cubicBezTo>
                <a:lnTo>
                  <a:pt x="21522" y="12088"/>
                </a:lnTo>
                <a:cubicBezTo>
                  <a:pt x="21574" y="11660"/>
                  <a:pt x="21600" y="11230"/>
                  <a:pt x="21600" y="10800"/>
                </a:cubicBezTo>
                <a:cubicBezTo>
                  <a:pt x="21600" y="4835"/>
                  <a:pt x="16764" y="0"/>
                  <a:pt x="10800" y="0"/>
                </a:cubicBezTo>
                <a:cubicBezTo>
                  <a:pt x="4835" y="0"/>
                  <a:pt x="0" y="4835"/>
                  <a:pt x="0" y="10800"/>
                </a:cubicBezTo>
                <a:cubicBezTo>
                  <a:pt x="-1" y="11230"/>
                  <a:pt x="25" y="11660"/>
                  <a:pt x="77" y="12088"/>
                </a:cubicBezTo>
                <a:lnTo>
                  <a:pt x="1552" y="11910"/>
                </a:lnTo>
                <a:close/>
              </a:path>
            </a:pathLst>
          </a:custGeom>
          <a:gradFill rotWithShape="0">
            <a:gsLst>
              <a:gs pos="0">
                <a:srgbClr val="CCECFF"/>
              </a:gs>
              <a:gs pos="100000">
                <a:srgbClr val="0099CC"/>
              </a:gs>
            </a:gsLst>
            <a:lin ang="5400000" scaled="1"/>
          </a:gradFill>
          <a:ln w="9525">
            <a:noFill/>
            <a:miter lim="800000"/>
            <a:headEnd/>
            <a:tailEnd/>
          </a:ln>
        </p:spPr>
        <p:txBody>
          <a:bodyPr rot="10800000" wrap="none" anchor="ctr"/>
          <a:lstStyle/>
          <a:p>
            <a:endParaRPr lang="zh-CN" altLang="en-US">
              <a:latin typeface="微软雅黑" pitchFamily="34" charset="-122"/>
              <a:ea typeface="微软雅黑" pitchFamily="34" charset="-122"/>
            </a:endParaRPr>
          </a:p>
        </p:txBody>
      </p:sp>
      <p:sp>
        <p:nvSpPr>
          <p:cNvPr id="22532" name="Oval 36"/>
          <p:cNvSpPr>
            <a:spLocks noChangeArrowheads="1"/>
          </p:cNvSpPr>
          <p:nvPr/>
        </p:nvSpPr>
        <p:spPr bwMode="auto">
          <a:xfrm>
            <a:off x="419100" y="3860800"/>
            <a:ext cx="2111375" cy="1050925"/>
          </a:xfrm>
          <a:prstGeom prst="ellipse">
            <a:avLst/>
          </a:prstGeom>
          <a:gradFill rotWithShape="0">
            <a:gsLst>
              <a:gs pos="0">
                <a:srgbClr val="0099CC"/>
              </a:gs>
              <a:gs pos="100000">
                <a:srgbClr val="4EB8DC"/>
              </a:gs>
            </a:gsLst>
            <a:lin ang="5400000" scaled="1"/>
          </a:gradFill>
          <a:ln w="9525">
            <a:round/>
            <a:headEnd/>
            <a:tailEnd/>
          </a:ln>
          <a:scene3d>
            <a:camera prst="legacyPerspectiveBottom"/>
            <a:lightRig rig="legacyFlat3" dir="t"/>
          </a:scene3d>
          <a:sp3d extrusionH="887400" prstMaterial="legacyMatte">
            <a:bevelT w="13500" h="13500" prst="angle"/>
            <a:bevelB w="13500" h="13500" prst="angle"/>
            <a:extrusionClr>
              <a:srgbClr val="0099FF"/>
            </a:extrusionClr>
          </a:sp3d>
        </p:spPr>
        <p:txBody>
          <a:bodyPr rot="10800000" wrap="none" anchor="ctr">
            <a:flatTx/>
          </a:bodyPr>
          <a:lstStyle/>
          <a:p>
            <a:endParaRPr lang="zh-CN" altLang="en-US">
              <a:latin typeface="微软雅黑" pitchFamily="34" charset="-122"/>
              <a:ea typeface="微软雅黑" pitchFamily="34" charset="-122"/>
            </a:endParaRPr>
          </a:p>
        </p:txBody>
      </p:sp>
      <p:sp>
        <p:nvSpPr>
          <p:cNvPr id="22533" name="Oval 51"/>
          <p:cNvSpPr>
            <a:spLocks noChangeArrowheads="1"/>
          </p:cNvSpPr>
          <p:nvPr/>
        </p:nvSpPr>
        <p:spPr bwMode="auto">
          <a:xfrm>
            <a:off x="6467475" y="3860800"/>
            <a:ext cx="2111375" cy="1050925"/>
          </a:xfrm>
          <a:prstGeom prst="ellipse">
            <a:avLst/>
          </a:prstGeom>
          <a:gradFill rotWithShape="0">
            <a:gsLst>
              <a:gs pos="0">
                <a:srgbClr val="9A45C9"/>
              </a:gs>
              <a:gs pos="100000">
                <a:srgbClr val="B97EDA"/>
              </a:gs>
            </a:gsLst>
            <a:lin ang="5400000" scaled="1"/>
          </a:gradFill>
          <a:ln w="9525">
            <a:round/>
            <a:headEnd/>
            <a:tailEnd/>
          </a:ln>
          <a:scene3d>
            <a:camera prst="legacyPerspectiveBottom"/>
            <a:lightRig rig="legacyFlat4" dir="b"/>
          </a:scene3d>
          <a:sp3d extrusionH="1243000" prstMaterial="legacyMatte">
            <a:bevelT w="13500" h="13500" prst="angle"/>
            <a:bevelB w="13500" h="13500" prst="angle"/>
            <a:extrusionClr>
              <a:srgbClr val="9A45C9"/>
            </a:extrusionClr>
          </a:sp3d>
        </p:spPr>
        <p:txBody>
          <a:bodyPr rot="10800000" wrap="none" anchor="ctr">
            <a:flatTx/>
          </a:bodyPr>
          <a:lstStyle/>
          <a:p>
            <a:endParaRPr lang="zh-CN" altLang="en-US">
              <a:latin typeface="微软雅黑" pitchFamily="34" charset="-122"/>
              <a:ea typeface="微软雅黑" pitchFamily="34" charset="-122"/>
            </a:endParaRPr>
          </a:p>
        </p:txBody>
      </p:sp>
      <p:sp>
        <p:nvSpPr>
          <p:cNvPr id="22534" name="Oval 53"/>
          <p:cNvSpPr>
            <a:spLocks noChangeArrowheads="1"/>
          </p:cNvSpPr>
          <p:nvPr/>
        </p:nvSpPr>
        <p:spPr bwMode="auto">
          <a:xfrm>
            <a:off x="3302000" y="4951413"/>
            <a:ext cx="2540000" cy="1263650"/>
          </a:xfrm>
          <a:prstGeom prst="ellipse">
            <a:avLst/>
          </a:prstGeom>
          <a:gradFill rotWithShape="0">
            <a:gsLst>
              <a:gs pos="0">
                <a:srgbClr val="0C4EB0"/>
              </a:gs>
              <a:gs pos="100000">
                <a:srgbClr val="5684C8"/>
              </a:gs>
            </a:gsLst>
            <a:lin ang="5400000" scaled="1"/>
          </a:gradFill>
          <a:ln w="9525">
            <a:round/>
            <a:headEnd/>
            <a:tailEnd/>
          </a:ln>
          <a:scene3d>
            <a:camera prst="legacyPerspectiveBottom"/>
            <a:lightRig rig="legacyFlat4" dir="b"/>
          </a:scene3d>
          <a:sp3d extrusionH="1243000" prstMaterial="legacyMatte">
            <a:bevelT w="13500" h="13500" prst="angle"/>
            <a:bevelB w="13500" h="13500" prst="angle"/>
            <a:extrusionClr>
              <a:srgbClr val="0C4EB0"/>
            </a:extrusionClr>
          </a:sp3d>
        </p:spPr>
        <p:txBody>
          <a:bodyPr rot="10800000" wrap="none" anchor="ctr">
            <a:flatTx/>
          </a:bodyPr>
          <a:lstStyle/>
          <a:p>
            <a:endParaRPr lang="zh-CN" altLang="en-US">
              <a:latin typeface="微软雅黑" pitchFamily="34" charset="-122"/>
              <a:ea typeface="微软雅黑" pitchFamily="34" charset="-122"/>
            </a:endParaRPr>
          </a:p>
        </p:txBody>
      </p:sp>
      <p:sp>
        <p:nvSpPr>
          <p:cNvPr id="15" name="Oval 70"/>
          <p:cNvSpPr>
            <a:spLocks noChangeArrowheads="1"/>
          </p:cNvSpPr>
          <p:nvPr/>
        </p:nvSpPr>
        <p:spPr bwMode="auto">
          <a:xfrm flipV="1">
            <a:off x="3429000" y="5013176"/>
            <a:ext cx="2286000" cy="1138237"/>
          </a:xfrm>
          <a:prstGeom prst="ellipse">
            <a:avLst/>
          </a:prstGeom>
          <a:solidFill>
            <a:srgbClr val="FFFFFF"/>
          </a:solidFill>
          <a:ln w="19050">
            <a:solidFill>
              <a:srgbClr val="4694DA"/>
            </a:solidFill>
            <a:round/>
            <a:headEnd/>
            <a:tailEnd/>
          </a:ln>
        </p:spPr>
        <p:txBody>
          <a:bodyPr rot="10800000" wrap="none" anchor="ctr"/>
          <a:lstStyle/>
          <a:p>
            <a:pPr algn="ctr"/>
            <a:r>
              <a:rPr lang="zh-CN" altLang="en-US" sz="2000" b="1" dirty="0">
                <a:solidFill>
                  <a:srgbClr val="000066"/>
                </a:solidFill>
                <a:effectLst>
                  <a:outerShdw blurRad="38100" dist="38100" dir="2700000" algn="tl">
                    <a:srgbClr val="C0C0C0"/>
                  </a:outerShdw>
                </a:effectLst>
                <a:latin typeface="微软雅黑" pitchFamily="34" charset="-122"/>
                <a:ea typeface="微软雅黑" pitchFamily="34" charset="-122"/>
                <a:cs typeface="HY헤드라인M"/>
              </a:rPr>
              <a:t>蛋白质谱的</a:t>
            </a:r>
            <a:endParaRPr lang="en-US" altLang="zh-CN" sz="2000" b="1" dirty="0">
              <a:solidFill>
                <a:srgbClr val="000066"/>
              </a:solidFill>
              <a:effectLst>
                <a:outerShdw blurRad="38100" dist="38100" dir="2700000" algn="tl">
                  <a:srgbClr val="C0C0C0"/>
                </a:outerShdw>
              </a:effectLst>
              <a:latin typeface="微软雅黑" pitchFamily="34" charset="-122"/>
              <a:ea typeface="微软雅黑" pitchFamily="34" charset="-122"/>
              <a:cs typeface="HY헤드라인M"/>
            </a:endParaRPr>
          </a:p>
          <a:p>
            <a:pPr algn="ctr"/>
            <a:r>
              <a:rPr lang="zh-CN" altLang="en-US" sz="2000" b="1" dirty="0">
                <a:solidFill>
                  <a:srgbClr val="000066"/>
                </a:solidFill>
                <a:effectLst>
                  <a:outerShdw blurRad="38100" dist="38100" dir="2700000" algn="tl">
                    <a:srgbClr val="C0C0C0"/>
                  </a:outerShdw>
                </a:effectLst>
                <a:latin typeface="微软雅黑" pitchFamily="34" charset="-122"/>
                <a:ea typeface="微软雅黑" pitchFamily="34" charset="-122"/>
                <a:cs typeface="HY헤드라인M"/>
              </a:rPr>
              <a:t>数据分析</a:t>
            </a:r>
            <a:endParaRPr lang="ko-KR" altLang="en-US" sz="2000" b="1" dirty="0">
              <a:solidFill>
                <a:srgbClr val="000066"/>
              </a:solidFill>
              <a:effectLst>
                <a:outerShdw blurRad="38100" dist="38100" dir="2700000" algn="tl">
                  <a:srgbClr val="C0C0C0"/>
                </a:outerShdw>
              </a:effectLst>
              <a:latin typeface="微软雅黑" pitchFamily="34" charset="-122"/>
              <a:ea typeface="微软雅黑" pitchFamily="34" charset="-122"/>
              <a:cs typeface="HY헤드라인M"/>
            </a:endParaRPr>
          </a:p>
        </p:txBody>
      </p:sp>
      <p:sp>
        <p:nvSpPr>
          <p:cNvPr id="16" name="Oval 71"/>
          <p:cNvSpPr>
            <a:spLocks noChangeArrowheads="1"/>
          </p:cNvSpPr>
          <p:nvPr/>
        </p:nvSpPr>
        <p:spPr bwMode="auto">
          <a:xfrm flipV="1">
            <a:off x="6500813" y="3929063"/>
            <a:ext cx="1920875" cy="955675"/>
          </a:xfrm>
          <a:prstGeom prst="ellipse">
            <a:avLst/>
          </a:prstGeom>
          <a:solidFill>
            <a:srgbClr val="FFFFFF"/>
          </a:solidFill>
          <a:ln w="12700">
            <a:solidFill>
              <a:srgbClr val="9999FF"/>
            </a:solidFill>
            <a:round/>
            <a:headEnd/>
            <a:tailEnd/>
          </a:ln>
        </p:spPr>
        <p:txBody>
          <a:bodyPr rot="10800000" wrap="none" anchor="ctr"/>
          <a:lstStyle/>
          <a:p>
            <a:r>
              <a:rPr lang="zh-CN" altLang="en-US" b="1" dirty="0">
                <a:solidFill>
                  <a:srgbClr val="000066"/>
                </a:solidFill>
                <a:effectLst>
                  <a:outerShdw blurRad="38100" dist="38100" dir="2700000" algn="tl">
                    <a:srgbClr val="C0C0C0"/>
                  </a:outerShdw>
                </a:effectLst>
                <a:latin typeface="微软雅黑" pitchFamily="34" charset="-122"/>
                <a:ea typeface="微软雅黑" pitchFamily="34" charset="-122"/>
                <a:cs typeface="HY헤드라인M"/>
              </a:rPr>
              <a:t>生物实验小白</a:t>
            </a:r>
            <a:endParaRPr lang="ko-KR" altLang="en-US" b="1" dirty="0">
              <a:solidFill>
                <a:srgbClr val="000066"/>
              </a:solidFill>
              <a:effectLst>
                <a:outerShdw blurRad="38100" dist="38100" dir="2700000" algn="tl">
                  <a:srgbClr val="C0C0C0"/>
                </a:outerShdw>
              </a:effectLst>
              <a:latin typeface="微软雅黑" pitchFamily="34" charset="-122"/>
              <a:ea typeface="微软雅黑" pitchFamily="34" charset="-122"/>
              <a:cs typeface="HY헤드라인M"/>
            </a:endParaRPr>
          </a:p>
        </p:txBody>
      </p:sp>
      <p:sp>
        <p:nvSpPr>
          <p:cNvPr id="17" name="Oval 72"/>
          <p:cNvSpPr>
            <a:spLocks noChangeArrowheads="1"/>
          </p:cNvSpPr>
          <p:nvPr/>
        </p:nvSpPr>
        <p:spPr bwMode="auto">
          <a:xfrm flipV="1">
            <a:off x="514350" y="3886200"/>
            <a:ext cx="1920875" cy="955675"/>
          </a:xfrm>
          <a:prstGeom prst="ellipse">
            <a:avLst/>
          </a:prstGeom>
          <a:solidFill>
            <a:srgbClr val="FFFFFF"/>
          </a:solidFill>
          <a:ln w="19050">
            <a:solidFill>
              <a:srgbClr val="28D8E6"/>
            </a:solidFill>
            <a:round/>
            <a:headEnd/>
            <a:tailEnd/>
          </a:ln>
        </p:spPr>
        <p:txBody>
          <a:bodyPr rot="10800000" wrap="none" anchor="ctr"/>
          <a:lstStyle/>
          <a:p>
            <a:pPr algn="ctr"/>
            <a:r>
              <a:rPr lang="zh-CN" altLang="en-US" sz="2000" b="1" dirty="0">
                <a:solidFill>
                  <a:srgbClr val="000066"/>
                </a:solidFill>
                <a:effectLst>
                  <a:outerShdw blurRad="38100" dist="38100" dir="2700000" algn="tl">
                    <a:srgbClr val="C0C0C0"/>
                  </a:outerShdw>
                </a:effectLst>
                <a:latin typeface="微软雅黑" pitchFamily="34" charset="-122"/>
                <a:ea typeface="微软雅黑" pitchFamily="34" charset="-122"/>
                <a:cs typeface="HY헤드라인M"/>
              </a:rPr>
              <a:t>开展分子动力</a:t>
            </a:r>
            <a:endParaRPr lang="en-US" altLang="zh-CN" sz="2000" b="1" dirty="0">
              <a:solidFill>
                <a:srgbClr val="000066"/>
              </a:solidFill>
              <a:effectLst>
                <a:outerShdw blurRad="38100" dist="38100" dir="2700000" algn="tl">
                  <a:srgbClr val="C0C0C0"/>
                </a:outerShdw>
              </a:effectLst>
              <a:latin typeface="微软雅黑" pitchFamily="34" charset="-122"/>
              <a:ea typeface="微软雅黑" pitchFamily="34" charset="-122"/>
              <a:cs typeface="HY헤드라인M"/>
            </a:endParaRPr>
          </a:p>
          <a:p>
            <a:pPr algn="ctr"/>
            <a:r>
              <a:rPr lang="zh-CN" altLang="en-US" sz="2000" b="1" dirty="0">
                <a:solidFill>
                  <a:srgbClr val="000066"/>
                </a:solidFill>
                <a:effectLst>
                  <a:outerShdw blurRad="38100" dist="38100" dir="2700000" algn="tl">
                    <a:srgbClr val="C0C0C0"/>
                  </a:outerShdw>
                </a:effectLst>
                <a:latin typeface="微软雅黑" pitchFamily="34" charset="-122"/>
                <a:ea typeface="微软雅黑" pitchFamily="34" charset="-122"/>
                <a:cs typeface="HY헤드라인M"/>
              </a:rPr>
              <a:t>学模拟实验</a:t>
            </a:r>
            <a:endParaRPr lang="ko-KR" altLang="en-US" sz="2000" b="1" dirty="0">
              <a:solidFill>
                <a:srgbClr val="000066"/>
              </a:solidFill>
              <a:effectLst>
                <a:outerShdw blurRad="38100" dist="38100" dir="2700000" algn="tl">
                  <a:srgbClr val="C0C0C0"/>
                </a:outerShdw>
              </a:effectLst>
              <a:latin typeface="微软雅黑" pitchFamily="34" charset="-122"/>
              <a:ea typeface="微软雅黑" pitchFamily="34" charset="-122"/>
              <a:cs typeface="HY헤드라인M"/>
            </a:endParaRPr>
          </a:p>
        </p:txBody>
      </p:sp>
      <p:sp>
        <p:nvSpPr>
          <p:cNvPr id="18" name="Rectangle 73"/>
          <p:cNvSpPr>
            <a:spLocks noChangeArrowheads="1"/>
          </p:cNvSpPr>
          <p:nvPr/>
        </p:nvSpPr>
        <p:spPr bwMode="auto">
          <a:xfrm>
            <a:off x="2176463" y="2348880"/>
            <a:ext cx="5214937" cy="1785937"/>
          </a:xfrm>
          <a:prstGeom prst="rect">
            <a:avLst/>
          </a:prstGeom>
          <a:noFill/>
          <a:ln w="9525">
            <a:noFill/>
            <a:miter lim="800000"/>
            <a:headEnd/>
            <a:tailEnd/>
          </a:ln>
        </p:spPr>
        <p:txBody>
          <a:bodyPr anchor="ctr"/>
          <a:lstStyle/>
          <a:p>
            <a:pPr algn="ctr">
              <a:spcBef>
                <a:spcPct val="50000"/>
              </a:spcBef>
              <a:defRPr/>
            </a:pPr>
            <a:endParaRPr lang="en-US" altLang="zh-CN" b="1"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2" name="Rectangle 2"/>
          <p:cNvSpPr txBox="1">
            <a:spLocks noChangeArrowheads="1"/>
          </p:cNvSpPr>
          <p:nvPr/>
        </p:nvSpPr>
        <p:spPr>
          <a:xfrm>
            <a:off x="5529263" y="71438"/>
            <a:ext cx="3328987" cy="714375"/>
          </a:xfrm>
          <a:prstGeom prst="rect">
            <a:avLst/>
          </a:prstGeom>
        </p:spPr>
        <p:txBody>
          <a:bodyPr/>
          <a:lstStyle/>
          <a:p>
            <a:pPr>
              <a:defRPr/>
            </a:pPr>
            <a:endParaRPr lang="zh-CN" altLang="en-US" sz="3200" b="1" dirty="0">
              <a:solidFill>
                <a:schemeClr val="tx2"/>
              </a:solidFill>
              <a:effectLst>
                <a:outerShdw blurRad="31750" dist="25400" dir="5400000" algn="tl" rotWithShape="0">
                  <a:srgbClr val="000000">
                    <a:alpha val="25000"/>
                  </a:srgbClr>
                </a:outerShdw>
              </a:effectLst>
              <a:latin typeface="微软雅黑" pitchFamily="34" charset="-122"/>
              <a:ea typeface="微软雅黑" pitchFamily="34" charset="-122"/>
              <a:cs typeface="맑은 고딕"/>
            </a:endParaRPr>
          </a:p>
        </p:txBody>
      </p:sp>
      <p:pic>
        <p:nvPicPr>
          <p:cNvPr id="8" name="图片 7">
            <a:extLst>
              <a:ext uri="{FF2B5EF4-FFF2-40B4-BE49-F238E27FC236}">
                <a16:creationId xmlns:a16="http://schemas.microsoft.com/office/drawing/2014/main" xmlns="" id="{0C76C806-FEEC-4C4B-9C9E-336260FF0154}"/>
              </a:ext>
            </a:extLst>
          </p:cNvPr>
          <p:cNvPicPr>
            <a:picLocks noChangeAspect="1"/>
          </p:cNvPicPr>
          <p:nvPr/>
        </p:nvPicPr>
        <p:blipFill>
          <a:blip r:embed="rId3"/>
          <a:stretch>
            <a:fillRect/>
          </a:stretch>
        </p:blipFill>
        <p:spPr>
          <a:xfrm>
            <a:off x="3685867" y="2782874"/>
            <a:ext cx="1778835" cy="2155852"/>
          </a:xfrm>
          <a:prstGeom prst="rect">
            <a:avLst/>
          </a:prstGeom>
        </p:spPr>
      </p:pic>
      <p:pic>
        <p:nvPicPr>
          <p:cNvPr id="10" name="图片 9">
            <a:extLst>
              <a:ext uri="{FF2B5EF4-FFF2-40B4-BE49-F238E27FC236}">
                <a16:creationId xmlns:a16="http://schemas.microsoft.com/office/drawing/2014/main" xmlns="" id="{5EDED7D2-DDC3-4429-A613-C38FEDC7FF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0" y="2564905"/>
            <a:ext cx="2701766" cy="1266828"/>
          </a:xfrm>
          <a:prstGeom prst="rect">
            <a:avLst/>
          </a:prstGeom>
        </p:spPr>
      </p:pic>
      <p:sp>
        <p:nvSpPr>
          <p:cNvPr id="11" name="文本框 10">
            <a:extLst>
              <a:ext uri="{FF2B5EF4-FFF2-40B4-BE49-F238E27FC236}">
                <a16:creationId xmlns:a16="http://schemas.microsoft.com/office/drawing/2014/main" xmlns="" id="{86982746-EE72-4FBC-92CC-B3795EF9C8B9}"/>
              </a:ext>
            </a:extLst>
          </p:cNvPr>
          <p:cNvSpPr txBox="1"/>
          <p:nvPr/>
        </p:nvSpPr>
        <p:spPr>
          <a:xfrm>
            <a:off x="3946872" y="1363398"/>
            <a:ext cx="1511261" cy="830997"/>
          </a:xfrm>
          <a:prstGeom prst="rect">
            <a:avLst/>
          </a:prstGeom>
          <a:noFill/>
        </p:spPr>
        <p:txBody>
          <a:bodyPr wrap="square" rtlCol="0">
            <a:spAutoFit/>
          </a:bodyPr>
          <a:lstStyle/>
          <a:p>
            <a:pPr algn="ctr"/>
            <a:r>
              <a:rPr lang="zh-CN" altLang="en-US" sz="2400" b="1" dirty="0">
                <a:latin typeface="微软雅黑 Light" panose="020B0502040204020203" pitchFamily="34" charset="-122"/>
                <a:ea typeface="微软雅黑 Light" panose="020B0502040204020203" pitchFamily="34" charset="-122"/>
              </a:rPr>
              <a:t>张小飞组：</a:t>
            </a:r>
            <a:endParaRPr lang="en-US" altLang="zh-CN" sz="2400" b="1" dirty="0">
              <a:latin typeface="微软雅黑 Light" panose="020B0502040204020203" pitchFamily="34" charset="-122"/>
              <a:ea typeface="微软雅黑 Light" panose="020B0502040204020203" pitchFamily="34" charset="-122"/>
            </a:endParaRPr>
          </a:p>
          <a:p>
            <a:pPr algn="ctr"/>
            <a:r>
              <a:rPr lang="zh-CN" altLang="en-US" sz="2400" b="1" dirty="0">
                <a:latin typeface="微软雅黑 Light" panose="020B0502040204020203" pitchFamily="34" charset="-122"/>
                <a:ea typeface="微软雅黑 Light" panose="020B0502040204020203" pitchFamily="34" charset="-122"/>
              </a:rPr>
              <a:t>陈清</a:t>
            </a:r>
          </a:p>
        </p:txBody>
      </p:sp>
      <p:sp>
        <p:nvSpPr>
          <p:cNvPr id="13" name="文本框 12">
            <a:extLst>
              <a:ext uri="{FF2B5EF4-FFF2-40B4-BE49-F238E27FC236}">
                <a16:creationId xmlns:a16="http://schemas.microsoft.com/office/drawing/2014/main" xmlns="" id="{8C9D02DD-6746-47E0-81DF-ACB09FE976C1}"/>
              </a:ext>
            </a:extLst>
          </p:cNvPr>
          <p:cNvSpPr txBox="1"/>
          <p:nvPr/>
        </p:nvSpPr>
        <p:spPr>
          <a:xfrm>
            <a:off x="6444208" y="179348"/>
            <a:ext cx="2031325" cy="369332"/>
          </a:xfrm>
          <a:prstGeom prst="rect">
            <a:avLst/>
          </a:prstGeom>
          <a:noFill/>
        </p:spPr>
        <p:txBody>
          <a:bodyPr wrap="none" rtlCol="0">
            <a:spAutoFit/>
          </a:bodyPr>
          <a:lstStyle/>
          <a:p>
            <a:r>
              <a:rPr lang="zh-CN" altLang="en-US" b="1" dirty="0">
                <a:latin typeface="微软雅黑 Light" panose="020B0502040204020203" pitchFamily="34" charset="-122"/>
                <a:ea typeface="微软雅黑 Light" panose="020B0502040204020203" pitchFamily="34" charset="-122"/>
              </a:rPr>
              <a:t>我在团队中的位置</a:t>
            </a:r>
          </a:p>
        </p:txBody>
      </p:sp>
    </p:spTree>
    <p:extLst>
      <p:ext uri="{BB962C8B-B14F-4D97-AF65-F5344CB8AC3E}">
        <p14:creationId xmlns:p14="http://schemas.microsoft.com/office/powerpoint/2010/main" val="325758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19430</TotalTime>
  <Words>1726</Words>
  <Application>Microsoft Office PowerPoint</Application>
  <PresentationFormat>全屏显示(4:3)</PresentationFormat>
  <Paragraphs>229</Paragraphs>
  <Slides>33</Slides>
  <Notes>2</Notes>
  <HiddenSlides>0</HiddenSlides>
  <MMClips>0</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Office 主题</vt:lpstr>
      <vt:lpstr> 我在团队中的位置  中国科学院广州生物医药与健康研究院 干细胞第二党支部 2017年11月1日</vt:lpstr>
      <vt:lpstr>PowerPoint 演示文稿</vt:lpstr>
      <vt:lpstr>PowerPoint 演示文稿</vt:lpstr>
      <vt:lpstr>PowerPoint 演示文稿</vt:lpstr>
      <vt:lpstr>PowerPoint 演示文稿</vt:lpstr>
      <vt:lpstr>PowerPoint 演示文稿</vt:lpstr>
      <vt:lpstr>我在团队中的位置  ——由“发文章与造福人类”引发的思考</vt:lpstr>
      <vt:lpstr>PowerPoint 演示文稿</vt:lpstr>
      <vt:lpstr>PowerPoint 演示文稿</vt:lpstr>
      <vt:lpstr>PowerPoint 演示文稿</vt:lpstr>
      <vt:lpstr>PowerPoint 演示文稿</vt:lpstr>
      <vt:lpstr>我在团队中的位置 陈冬梅 20171101</vt:lpstr>
      <vt:lpstr>PowerPoint 演示文稿</vt:lpstr>
      <vt:lpstr>PowerPoint 演示文稿</vt:lpstr>
      <vt:lpstr>PowerPoint 演示文稿</vt:lpstr>
      <vt:lpstr>PowerPoint 演示文稿</vt:lpstr>
      <vt:lpstr>PowerPoint 演示文稿</vt:lpstr>
      <vt:lpstr>PowerPoint 演示文稿</vt:lpstr>
      <vt:lpstr>我在团队中的位置-吴红玲</vt:lpstr>
      <vt:lpstr>PowerPoint 演示文稿</vt:lpstr>
      <vt:lpstr>苏整会（潘组员工）</vt:lpstr>
      <vt:lpstr>PowerPoint 演示文稿</vt:lpstr>
      <vt:lpstr>我在团队中的位置 一只小蜜蜂</vt:lpstr>
      <vt:lpstr>我在团队中的位置—姚姣</vt:lpstr>
      <vt:lpstr>我在团队中的位置      翟治政</vt:lpstr>
      <vt:lpstr>我在团队中的位置</vt:lpstr>
      <vt:lpstr>我在团队中的位置 李鹏</vt:lpstr>
      <vt:lpstr>PowerPoint 演示文稿</vt:lpstr>
      <vt:lpstr>我在团队中的位置           ——团队管理的执行者  </vt:lpstr>
      <vt:lpstr>我在团队中的作用</vt:lpstr>
      <vt:lpstr>我在团队中的位置--刘晓飞</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利用干细胞进行临床药物引发急性肝损伤的毒性评价和药物筛选</dc:title>
  <dc:creator>Keshi Chen</dc:creator>
  <cp:lastModifiedBy>unknown</cp:lastModifiedBy>
  <cp:revision>635</cp:revision>
  <dcterms:created xsi:type="dcterms:W3CDTF">2017-01-16T16:07:06Z</dcterms:created>
  <dcterms:modified xsi:type="dcterms:W3CDTF">2017-11-03T05:41:37Z</dcterms:modified>
</cp:coreProperties>
</file>